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7"/>
  </p:notesMasterIdLst>
  <p:sldIdLst>
    <p:sldId id="497" r:id="rId2"/>
    <p:sldId id="313" r:id="rId3"/>
    <p:sldId id="257" r:id="rId4"/>
    <p:sldId id="260" r:id="rId5"/>
    <p:sldId id="261" r:id="rId6"/>
    <p:sldId id="263" r:id="rId7"/>
    <p:sldId id="267" r:id="rId8"/>
    <p:sldId id="265" r:id="rId9"/>
    <p:sldId id="266" r:id="rId10"/>
    <p:sldId id="259" r:id="rId11"/>
    <p:sldId id="293" r:id="rId12"/>
    <p:sldId id="270" r:id="rId13"/>
    <p:sldId id="317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74" r:id="rId23"/>
    <p:sldId id="295" r:id="rId24"/>
    <p:sldId id="279" r:id="rId25"/>
    <p:sldId id="292" r:id="rId26"/>
    <p:sldId id="299" r:id="rId27"/>
    <p:sldId id="296" r:id="rId28"/>
    <p:sldId id="297" r:id="rId29"/>
    <p:sldId id="298" r:id="rId30"/>
    <p:sldId id="277" r:id="rId31"/>
    <p:sldId id="318" r:id="rId32"/>
    <p:sldId id="320" r:id="rId33"/>
    <p:sldId id="321" r:id="rId34"/>
    <p:sldId id="322" r:id="rId35"/>
    <p:sldId id="323" r:id="rId36"/>
    <p:sldId id="290" r:id="rId37"/>
    <p:sldId id="498" r:id="rId38"/>
    <p:sldId id="499" r:id="rId39"/>
    <p:sldId id="500" r:id="rId40"/>
    <p:sldId id="314" r:id="rId41"/>
    <p:sldId id="315" r:id="rId42"/>
    <p:sldId id="316" r:id="rId43"/>
    <p:sldId id="262" r:id="rId44"/>
    <p:sldId id="501" r:id="rId45"/>
    <p:sldId id="264" r:id="rId46"/>
    <p:sldId id="502" r:id="rId47"/>
    <p:sldId id="503" r:id="rId48"/>
    <p:sldId id="504" r:id="rId49"/>
    <p:sldId id="268" r:id="rId50"/>
    <p:sldId id="269" r:id="rId51"/>
    <p:sldId id="505" r:id="rId52"/>
    <p:sldId id="271" r:id="rId53"/>
    <p:sldId id="506" r:id="rId54"/>
    <p:sldId id="272" r:id="rId55"/>
    <p:sldId id="319" r:id="rId56"/>
    <p:sldId id="507" r:id="rId57"/>
    <p:sldId id="508" r:id="rId58"/>
    <p:sldId id="273" r:id="rId59"/>
    <p:sldId id="509" r:id="rId60"/>
    <p:sldId id="276" r:id="rId61"/>
    <p:sldId id="510" r:id="rId62"/>
    <p:sldId id="511" r:id="rId63"/>
    <p:sldId id="258" r:id="rId64"/>
    <p:sldId id="256" r:id="rId65"/>
    <p:sldId id="512" r:id="rId66"/>
    <p:sldId id="289" r:id="rId67"/>
    <p:sldId id="513" r:id="rId68"/>
    <p:sldId id="514" r:id="rId69"/>
    <p:sldId id="515" r:id="rId70"/>
    <p:sldId id="363" r:id="rId71"/>
    <p:sldId id="294" r:id="rId72"/>
    <p:sldId id="358" r:id="rId73"/>
    <p:sldId id="516" r:id="rId74"/>
    <p:sldId id="364" r:id="rId75"/>
    <p:sldId id="365" r:id="rId76"/>
  </p:sldIdLst>
  <p:sldSz cx="12192000" cy="6858000"/>
  <p:notesSz cx="6858000" cy="9144000"/>
  <p:embeddedFontLs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Calibri Light" panose="020F0302020204030204" pitchFamily="34" charset="0"/>
      <p:regular r:id="rId82"/>
      <p:italic r:id="rId83"/>
    </p:embeddedFont>
    <p:embeddedFont>
      <p:font typeface="Cambria Math" panose="02040503050406030204" pitchFamily="18" charset="0"/>
      <p:regular r:id="rId84"/>
    </p:embeddedFont>
    <p:embeddedFont>
      <p:font typeface="Cormorant" panose="020B0604020202020204" charset="-52"/>
      <p:regular r:id="rId85"/>
    </p:embeddedFont>
    <p:embeddedFont>
      <p:font typeface="Menlo" panose="020B0604020202020204" charset="0"/>
      <p:regular r:id="rId8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10" Type="http://schemas.openxmlformats.org/officeDocument/2006/relationships/image" Target="../media/image320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microsoft.com/office/2007/relationships/hdphoto" Target="../media/hdphoto7.wdp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7. Подсистема памяти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2826408-5C79-4F61-9CE2-D7F026C28B35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8 лекций и 4 лабораторных работ о цифровой схемотехнике,</a:t>
            </a:r>
          </a:p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способах построения и архитектуре компьютеров</a:t>
            </a:r>
          </a:p>
        </p:txBody>
      </p:sp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7F2348-A8D5-4006-9B53-92486628A66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Характеристики 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CE28DBFB-43BC-4D15-BFFD-B18D257FE1CA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Емкость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Единица пересылки</a:t>
            </a:r>
          </a:p>
          <a:p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Быстродействие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 доступа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Технология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Физические особенности</a:t>
            </a:r>
          </a:p>
          <a:p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Стоимость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т. д.</a:t>
            </a:r>
          </a:p>
        </p:txBody>
      </p:sp>
    </p:spTree>
    <p:extLst>
      <p:ext uri="{BB962C8B-B14F-4D97-AF65-F5344CB8AC3E}">
        <p14:creationId xmlns:p14="http://schemas.microsoft.com/office/powerpoint/2010/main" val="305012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E76BEE-DBB4-40A8-90E9-FAE32CC6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229" y="1690688"/>
            <a:ext cx="4095542" cy="15303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51499-E333-4066-9FD3-621FAFB6F9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Процессор-память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C84A95-ECFA-485F-90B4-BC7A4D30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15" y="3636935"/>
            <a:ext cx="5148385" cy="280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4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A9B17C6-1346-4CF2-8F6C-6C610B67A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6364" y="1783427"/>
            <a:ext cx="4959272" cy="4517981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A079D63-47FA-463A-96C5-E23A9C050E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3746869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8B1492-D4B3-440A-B91B-74FCC6E20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821" y="1690688"/>
            <a:ext cx="6856357" cy="4986442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4A64384-B1C1-46F5-9743-6100AAA5031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Каждый программист…</a:t>
            </a:r>
          </a:p>
        </p:txBody>
      </p:sp>
    </p:spTree>
    <p:extLst>
      <p:ext uri="{BB962C8B-B14F-4D97-AF65-F5344CB8AC3E}">
        <p14:creationId xmlns:p14="http://schemas.microsoft.com/office/powerpoint/2010/main" val="3846956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7E7AFF-4992-43F9-B7A0-715B248D2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537" y="2170853"/>
            <a:ext cx="3624263" cy="26146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D89E-6CD5-4D48-835B-D0027A5B948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3929043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28D0C3-9D03-4712-8189-5739684AE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759" y="2153264"/>
            <a:ext cx="3767138" cy="25908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CE80D-AA14-48E5-9523-9F0A5306E19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2267197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0D81E35-6D51-44B8-8CC8-7F6CF53EA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654" y="2191364"/>
            <a:ext cx="3695700" cy="25146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33361BF-FB96-4661-B8EC-CD0B9DE6FE3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1310162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9F324F-B8A6-420F-BAEC-2E60A6B5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943" y="2242598"/>
            <a:ext cx="3676650" cy="249078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13BECFF-B1F6-44B3-AD4D-F2474A5D97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2324416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9A731E-2E2F-4CF8-8789-F429B195D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906" y="2220860"/>
            <a:ext cx="3786188" cy="25146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CF1BC4C-9C2E-4193-AC86-C6F530C209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4286409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3B35CF0-DCF1-423E-8820-AD0CDF029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833" y="2233073"/>
            <a:ext cx="3743325" cy="2509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E2E1509-E793-4A80-A7F4-7CA9756A914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96912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Основные характеристики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Статическая и динамическая память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Расслоение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Примеры построения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Защита памяти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61E0B5-13ED-4E6D-B238-F752840CB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759" y="2097881"/>
            <a:ext cx="3767138" cy="26622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37BC3BE-BC08-44B7-BF3F-48974DC723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1965846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5C1989-C520-468C-9262-6D99F2155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62" y="2121693"/>
            <a:ext cx="3571875" cy="2614613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AB430C2-00C8-4D58-85BC-7AA252317CA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2783413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A5FE2-419C-4112-9CD9-F28FEEE3241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Локальность по обращению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C473635-EA40-4DF8-B32D-681BDBF21602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</a:rPr>
              <a:t>Обращения к памяти обладают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</a:rPr>
              <a:t>временной</a:t>
            </a:r>
            <a:r>
              <a:rPr lang="ru-RU" dirty="0">
                <a:latin typeface="Cormorant" panose="00000500000000000000" pitchFamily="50" charset="-52"/>
              </a:rPr>
              <a:t> и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</a:rPr>
              <a:t>пространственной</a:t>
            </a:r>
            <a:r>
              <a:rPr lang="ru-RU" dirty="0">
                <a:latin typeface="Cormorant" panose="00000500000000000000" pitchFamily="50" charset="-52"/>
              </a:rPr>
              <a:t> локальностью.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</a:endParaRPr>
          </a:p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</a:rPr>
              <a:t>90%</a:t>
            </a:r>
            <a:r>
              <a:rPr lang="ru-RU" dirty="0">
                <a:latin typeface="Cormorant" panose="00000500000000000000" pitchFamily="50" charset="-52"/>
              </a:rPr>
              <a:t> времени работы программы связано с доступом к </a:t>
            </a:r>
          </a:p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</a:rPr>
              <a:t>10%</a:t>
            </a:r>
            <a:r>
              <a:rPr lang="ru-RU" dirty="0">
                <a:latin typeface="Cormorant" panose="00000500000000000000" pitchFamily="50" charset="-52"/>
              </a:rPr>
              <a:t> адресного пространства этой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392820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298E7-3833-49F4-8DCA-4F375B242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36" y="2194859"/>
            <a:ext cx="5627327" cy="14399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08C8B7-3275-4F12-AF4D-810B2E0D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365" y="4138930"/>
            <a:ext cx="5945270" cy="205676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A86F3DD-696D-4B1D-8801-817A1EAF43D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1403298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DAD8D0-B260-424E-BD3F-F04214248C9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Статическая и динамическая память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3284984"/>
            <a:ext cx="2819644" cy="24020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2565" y="2226226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SRAM</a:t>
            </a:r>
            <a:endParaRPr lang="ru-RU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6960096" y="1429078"/>
            <a:ext cx="3054094" cy="5311482"/>
            <a:chOff x="6960096" y="1429078"/>
            <a:chExt cx="3054094" cy="5311482"/>
          </a:xfrm>
        </p:grpSpPr>
        <p:pic>
          <p:nvPicPr>
            <p:cNvPr id="4100" name="Picture 4" descr="https://upload.wikimedia.org/wikipedia/commons/3/3d/Square_array_of_mosfet_cells_rea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0096" y="2231440"/>
              <a:ext cx="3054094" cy="4509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8062353" y="1429078"/>
              <a:ext cx="10502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DRAM</a:t>
              </a:r>
              <a:endPara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5" name="Прямоугольник 4"/>
          <p:cNvSpPr/>
          <p:nvPr/>
        </p:nvSpPr>
        <p:spPr>
          <a:xfrm>
            <a:off x="1775520" y="3284984"/>
            <a:ext cx="2819644" cy="240203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9264352" y="2276872"/>
            <a:ext cx="576064" cy="57606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634A277-ABE0-4192-9203-94ACDA6C4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87" y="3049348"/>
            <a:ext cx="4959110" cy="287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9" grpId="0" animBg="1"/>
      <p:bldP spid="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821846A-8B66-4AED-A72D-EC3F60BF20F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Сравнение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SRAM 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DRAM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7084376-D765-409C-A3C9-54A083B4AABD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</a:rPr>
              <a:t>Доступ к любой ячейке памяти </a:t>
            </a:r>
            <a:r>
              <a:rPr lang="en-US" dirty="0">
                <a:latin typeface="Cormorant" panose="00000500000000000000" pitchFamily="50" charset="-52"/>
              </a:rPr>
              <a:t>SRAM </a:t>
            </a:r>
            <a:r>
              <a:rPr lang="ru-RU" dirty="0">
                <a:latin typeface="Cormorant" panose="00000500000000000000" pitchFamily="50" charset="-52"/>
              </a:rPr>
              <a:t>в любой момент занимает одно и то же время.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Простая схемотехника устройства управления</a:t>
            </a:r>
          </a:p>
          <a:p>
            <a:r>
              <a:rPr lang="ru-RU" dirty="0">
                <a:latin typeface="Cormorant" panose="00000500000000000000" pitchFamily="50" charset="-52"/>
              </a:rPr>
              <a:t>В </a:t>
            </a:r>
            <a:r>
              <a:rPr lang="en-US" dirty="0">
                <a:latin typeface="Cormorant" panose="00000500000000000000" pitchFamily="50" charset="-52"/>
              </a:rPr>
              <a:t>SRAM </a:t>
            </a:r>
            <a:r>
              <a:rPr lang="ru-RU" dirty="0">
                <a:latin typeface="Cormorant" panose="00000500000000000000" pitchFamily="50" charset="-52"/>
              </a:rPr>
              <a:t>памяти возможны очень низкие частоты синхронизации, вплоть до полной остановки синхроимпульсов</a:t>
            </a:r>
          </a:p>
          <a:p>
            <a:r>
              <a:rPr lang="ru-RU" dirty="0">
                <a:latin typeface="Cormorant" panose="00000500000000000000" pitchFamily="50" charset="-52"/>
              </a:rPr>
              <a:t>Статическая память имеет невысокую плотность записи (шесть-восемь элементов на бит, вместо двух у DRAM)</a:t>
            </a:r>
          </a:p>
          <a:p>
            <a:r>
              <a:rPr lang="en-US" dirty="0">
                <a:latin typeface="Cormorant" panose="00000500000000000000" pitchFamily="50" charset="-52"/>
              </a:rPr>
              <a:t>DRAM </a:t>
            </a:r>
            <a:r>
              <a:rPr lang="ru-RU" dirty="0">
                <a:latin typeface="Cormorant" panose="00000500000000000000" pitchFamily="50" charset="-52"/>
              </a:rPr>
              <a:t>имеет меньшую стоимость килобайта памяти</a:t>
            </a:r>
          </a:p>
          <a:p>
            <a:r>
              <a:rPr lang="en-US" dirty="0">
                <a:latin typeface="Cormorant" panose="00000500000000000000" pitchFamily="50" charset="-52"/>
              </a:rPr>
              <a:t>SRAM </a:t>
            </a:r>
            <a:r>
              <a:rPr lang="ru-RU" dirty="0">
                <a:latin typeface="Cormorant" panose="00000500000000000000" pitchFamily="50" charset="-52"/>
              </a:rPr>
              <a:t>имеет непредсказуемое (произвольное) содержимое памяти после включения питания</a:t>
            </a:r>
          </a:p>
        </p:txBody>
      </p:sp>
    </p:spTree>
    <p:extLst>
      <p:ext uri="{BB962C8B-B14F-4D97-AF65-F5344CB8AC3E}">
        <p14:creationId xmlns:p14="http://schemas.microsoft.com/office/powerpoint/2010/main" val="81776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281220-5F5C-4240-82C7-D616474E4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0000">
            <a:off x="3560562" y="2270566"/>
            <a:ext cx="4688962" cy="354713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991619-B7E8-43A9-A16E-EB23191499A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Структура микросхемы памяти</a:t>
            </a:r>
          </a:p>
        </p:txBody>
      </p:sp>
    </p:spTree>
    <p:extLst>
      <p:ext uri="{BB962C8B-B14F-4D97-AF65-F5344CB8AC3E}">
        <p14:creationId xmlns:p14="http://schemas.microsoft.com/office/powerpoint/2010/main" val="3361102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D2D8E-A27F-4C7F-B571-831C3B1A3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4852" y="2526707"/>
            <a:ext cx="5502295" cy="27566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7DCD94-C3D3-4095-85AB-3286BC5D661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Блочная память</a:t>
            </a:r>
          </a:p>
        </p:txBody>
      </p:sp>
    </p:spTree>
    <p:extLst>
      <p:ext uri="{BB962C8B-B14F-4D97-AF65-F5344CB8AC3E}">
        <p14:creationId xmlns:p14="http://schemas.microsoft.com/office/powerpoint/2010/main" val="119707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8A27999-B640-4379-BC50-3B415074F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740000">
            <a:off x="3873564" y="2397043"/>
            <a:ext cx="4444872" cy="3745901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6EAD53C-F2EE-4839-BACA-8FB85194488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Расслоение памяти</a:t>
            </a:r>
          </a:p>
        </p:txBody>
      </p:sp>
    </p:spTree>
    <p:extLst>
      <p:ext uri="{BB962C8B-B14F-4D97-AF65-F5344CB8AC3E}">
        <p14:creationId xmlns:p14="http://schemas.microsoft.com/office/powerpoint/2010/main" val="906957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ECCE69-2618-438B-8F0C-B6E244967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5473" y="2931905"/>
            <a:ext cx="7201054" cy="1876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9FBF6E-5DD2-4AD0-951C-3672CF8EE36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Блочно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-циклическая схема расслоения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3818869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00BD6A2-FDDD-4891-B51B-171712DDF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памяти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43EE1FA-D712-4DFB-BD74-883167A84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800" b="1" dirty="0">
                <a:solidFill>
                  <a:srgbClr val="FF0000"/>
                </a:solidFill>
                <a:latin typeface="Cormorant" panose="00000500000000000000" pitchFamily="50" charset="-52"/>
              </a:rPr>
              <a:t>Система памяти </a:t>
            </a:r>
            <a:r>
              <a:rPr lang="ru-RU" sz="2800" dirty="0">
                <a:latin typeface="Cormorant" panose="00000500000000000000" pitchFamily="50" charset="-52"/>
              </a:rPr>
              <a:t>– это функциональный блок микропроцессорной системы, предназначенный для временного или постоянного хранения данных и команд, состоящий из запоминающего устройства и устройства управления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401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6DFA0C8-754C-4A24-BE7D-D76FE07D2A9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доставки данных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8E0CDEB3-7F30-4657-8728-56C2FCA6EF2A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</a:rPr>
              <a:t>Последовательный режим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flow through mode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Регистровый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register to latch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Быстрый постраничный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fast page mod</a:t>
            </a:r>
            <a:r>
              <a:rPr lang="en-US" dirty="0">
                <a:latin typeface="Cormorant" panose="00000500000000000000" pitchFamily="50" charset="-52"/>
              </a:rPr>
              <a:t>e)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r>
              <a:rPr lang="en-US" i="1" dirty="0">
                <a:latin typeface="Cormorant" panose="00000500000000000000" pitchFamily="50" charset="-52"/>
              </a:rPr>
              <a:t>x</a:t>
            </a:r>
            <a:r>
              <a:rPr lang="en-US" dirty="0">
                <a:latin typeface="Cormorant" panose="00000500000000000000" pitchFamily="50" charset="-52"/>
              </a:rPr>
              <a:t>—</a:t>
            </a:r>
            <a:r>
              <a:rPr lang="en-US" i="1" dirty="0">
                <a:latin typeface="Cormorant" panose="00000500000000000000" pitchFamily="50" charset="-52"/>
              </a:rPr>
              <a:t>y</a:t>
            </a:r>
            <a:r>
              <a:rPr lang="en-US" dirty="0">
                <a:latin typeface="Cormorant" panose="00000500000000000000" pitchFamily="50" charset="-52"/>
              </a:rPr>
              <a:t>—</a:t>
            </a:r>
            <a:r>
              <a:rPr lang="en-US" i="1" dirty="0">
                <a:latin typeface="Cormorant" panose="00000500000000000000" pitchFamily="50" charset="-52"/>
              </a:rPr>
              <a:t>y</a:t>
            </a:r>
            <a:r>
              <a:rPr lang="en-US" dirty="0">
                <a:latin typeface="Cormorant" panose="00000500000000000000" pitchFamily="50" charset="-52"/>
              </a:rPr>
              <a:t>—</a:t>
            </a:r>
            <a:r>
              <a:rPr lang="en-US" i="1" dirty="0">
                <a:latin typeface="Cormorant" panose="00000500000000000000" pitchFamily="50" charset="-52"/>
              </a:rPr>
              <a:t>y</a:t>
            </a:r>
            <a:endParaRPr lang="ru-RU" i="1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Пакетный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burst mode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Конвейерный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pipelined mode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Метод удвоенной скорости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double data rate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2263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Энергонезависимая память сохраняет свое состояние даже при отключении питания</a:t>
            </a:r>
          </a:p>
          <a:p>
            <a:pPr lvl="1"/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программируется на этапе производства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Программируемая ROM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): может быть запрограммирована пользователем один раз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Стираемая PROM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EPROM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): может быть стерта (УФ, рентген)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Электрически стираемая PROM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EEPROM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): стирание происходит через подачу электрического сигнала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Flash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память: EEPROM с частичной возможностью стирания (по секторам)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Выдерживает порядка 100,000 циклов перезаписи.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Сфера применения энергонезависимой памяти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Встраиваемые программы размещаются в ROM (BIOS, контроллеры дисков, сетевых и графических адаптеров, аппаратно-криптографические средства,…)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Твердотельные накопители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SSD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Кеш в обычных дисковых накопителях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Энергонезависимая память</a:t>
            </a:r>
          </a:p>
        </p:txBody>
      </p:sp>
    </p:spTree>
    <p:extLst>
      <p:ext uri="{BB962C8B-B14F-4D97-AF65-F5344CB8AC3E}">
        <p14:creationId xmlns:p14="http://schemas.microsoft.com/office/powerpoint/2010/main" val="19998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Flash-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906509-8E7F-4397-AAE6-6A6343CBA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60" y="1843088"/>
            <a:ext cx="3282135" cy="22284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F23B9D-657F-4C2B-A721-8E3F35854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80" y="1843088"/>
            <a:ext cx="3232013" cy="22174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490737-6B5E-4F42-ABB9-8D38B0A53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160" y="4300993"/>
            <a:ext cx="3357292" cy="219223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0E58BA2-E8E6-4694-A8FD-5FC97E61A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776" y="4300993"/>
            <a:ext cx="3315417" cy="211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HDD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143067-6E7F-4224-A97F-02861DB3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641" y="1907116"/>
            <a:ext cx="6900718" cy="443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91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HDD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A7DDA8-A4F7-46AB-8CFE-F6B10459F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2435021"/>
            <a:ext cx="5262563" cy="2609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9E5BDC-E103-47D7-B0AB-946F1CB8B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347" y="2435021"/>
            <a:ext cx="5111853" cy="253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71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чтения из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HDD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D3493F-21A1-4412-8706-64A4C9540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574" y="2099588"/>
            <a:ext cx="6851394" cy="361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8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1B3947E-B852-461C-A95E-3B22E0028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843088"/>
            <a:ext cx="8572500" cy="4752975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FE031E8-D9B5-4A7D-8F42-D686A33105C0}"/>
              </a:ext>
            </a:extLst>
          </p:cNvPr>
          <p:cNvGrpSpPr/>
          <p:nvPr/>
        </p:nvGrpSpPr>
        <p:grpSpPr>
          <a:xfrm>
            <a:off x="1899138" y="2030290"/>
            <a:ext cx="8483112" cy="4378571"/>
            <a:chOff x="1899138" y="1239714"/>
            <a:chExt cx="8483112" cy="4378571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A1887591-FF07-4AD7-AEDA-E7E30B615B1F}"/>
                </a:ext>
              </a:extLst>
            </p:cNvPr>
            <p:cNvSpPr/>
            <p:nvPr/>
          </p:nvSpPr>
          <p:spPr>
            <a:xfrm>
              <a:off x="8616463" y="1239715"/>
              <a:ext cx="1765787" cy="43785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56E9AAE-5A6E-4086-9DE2-FD8455D333A3}"/>
                </a:ext>
              </a:extLst>
            </p:cNvPr>
            <p:cNvSpPr/>
            <p:nvPr/>
          </p:nvSpPr>
          <p:spPr>
            <a:xfrm>
              <a:off x="1899138" y="1239714"/>
              <a:ext cx="6717325" cy="1178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0C775C-2AA4-42C9-ACED-011A99AE70A7}"/>
              </a:ext>
            </a:extLst>
          </p:cNvPr>
          <p:cNvSpPr/>
          <p:nvPr/>
        </p:nvSpPr>
        <p:spPr>
          <a:xfrm>
            <a:off x="5820697" y="3208461"/>
            <a:ext cx="2795954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DAFB0B1-706A-4BC1-B0D3-50BEB0ECDE0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Защита памяти</a:t>
            </a:r>
          </a:p>
        </p:txBody>
      </p:sp>
    </p:spTree>
    <p:extLst>
      <p:ext uri="{BB962C8B-B14F-4D97-AF65-F5344CB8AC3E}">
        <p14:creationId xmlns:p14="http://schemas.microsoft.com/office/powerpoint/2010/main" val="314991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E76BEE-DBB4-40A8-90E9-FAE32CC6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229" y="1690688"/>
            <a:ext cx="4095542" cy="15303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51499-E333-4066-9FD3-621FAFB6F9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Процессор-память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C84A95-ECFA-485F-90B4-BC7A4D30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15" y="3636935"/>
            <a:ext cx="5148385" cy="280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5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298E7-3833-49F4-8DCA-4F375B242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79" y="2000943"/>
            <a:ext cx="5581042" cy="142805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08C8B7-3275-4F12-AF4D-810B2E0D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21" y="3951599"/>
            <a:ext cx="6599158" cy="228297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2907971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FA0315-6DA9-4741-BCD5-092A2D5D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7" y="2560869"/>
            <a:ext cx="4015246" cy="293916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78BB2BB-7F4A-4E95-AED0-63ED33A2171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Пространственная и временная локальность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94779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2FD29CF-E838-46CB-A4AB-DE9A481E482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Ёмкость памяти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03A3E49C-C177-4F42-A554-A675E3099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</a:rPr>
              <a:t>Емкость</a:t>
            </a:r>
            <a:r>
              <a:rPr lang="ru-RU" i="1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— это количество битов данных, которые запоминающее устройство может хранить единовременно.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</a:endParaRPr>
          </a:p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</a:rPr>
              <a:t>Кило</a:t>
            </a:r>
            <a:r>
              <a:rPr lang="ru-RU" dirty="0">
                <a:latin typeface="Cormorant" panose="00000500000000000000" pitchFamily="50" charset="-52"/>
              </a:rPr>
              <a:t> (</a:t>
            </a:r>
            <a:r>
              <a:rPr lang="en-US" dirty="0">
                <a:latin typeface="Cormorant" panose="00000500000000000000" pitchFamily="50" charset="-52"/>
              </a:rPr>
              <a:t>KB</a:t>
            </a:r>
            <a:r>
              <a:rPr lang="ru-RU" dirty="0">
                <a:latin typeface="Cormorant" panose="00000500000000000000" pitchFamily="50" charset="-52"/>
              </a:rPr>
              <a:t>), </a:t>
            </a:r>
            <a:r>
              <a:rPr lang="ru-RU" b="1" dirty="0">
                <a:latin typeface="Cormorant" panose="00000500000000000000" pitchFamily="50" charset="-52"/>
              </a:rPr>
              <a:t>Мега</a:t>
            </a:r>
            <a:r>
              <a:rPr lang="en-US" dirty="0">
                <a:latin typeface="Cormorant" panose="00000500000000000000" pitchFamily="50" charset="-52"/>
              </a:rPr>
              <a:t> (MB)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ru-RU" b="1" dirty="0">
                <a:latin typeface="Cormorant" panose="00000500000000000000" pitchFamily="50" charset="-52"/>
              </a:rPr>
              <a:t>Гига</a:t>
            </a:r>
            <a:r>
              <a:rPr lang="en-US" dirty="0">
                <a:latin typeface="Cormorant" panose="00000500000000000000" pitchFamily="50" charset="-52"/>
              </a:rPr>
              <a:t> (GB)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ru-RU" b="1" dirty="0" err="1">
                <a:latin typeface="Cormorant" panose="00000500000000000000" pitchFamily="50" charset="-52"/>
              </a:rPr>
              <a:t>Тера</a:t>
            </a:r>
            <a:r>
              <a:rPr lang="en-US" dirty="0">
                <a:latin typeface="Cormorant" panose="00000500000000000000" pitchFamily="50" charset="-52"/>
              </a:rPr>
              <a:t> (TB)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r>
              <a:rPr lang="en-US" dirty="0">
                <a:latin typeface="Cormorant" panose="00000500000000000000" pitchFamily="50" charset="-52"/>
              </a:rPr>
              <a:t>..</a:t>
            </a:r>
            <a:r>
              <a:rPr lang="ru-RU" dirty="0">
                <a:latin typeface="Cormorant" panose="00000500000000000000" pitchFamily="50" charset="-52"/>
              </a:rPr>
              <a:t>. – 10</a:t>
            </a:r>
            <a:r>
              <a:rPr lang="ru-RU" baseline="30000" dirty="0">
                <a:latin typeface="Cormorant" panose="00000500000000000000" pitchFamily="50" charset="-52"/>
              </a:rPr>
              <a:t>3</a:t>
            </a:r>
            <a:r>
              <a:rPr lang="ru-RU" dirty="0">
                <a:latin typeface="Cormorant" panose="00000500000000000000" pitchFamily="50" charset="-52"/>
              </a:rPr>
              <a:t>, 10</a:t>
            </a:r>
            <a:r>
              <a:rPr lang="ru-RU" baseline="30000" dirty="0">
                <a:latin typeface="Cormorant" panose="00000500000000000000" pitchFamily="50" charset="-52"/>
              </a:rPr>
              <a:t>6</a:t>
            </a:r>
            <a:r>
              <a:rPr lang="ru-RU" dirty="0">
                <a:latin typeface="Cormorant" panose="00000500000000000000" pitchFamily="50" charset="-52"/>
              </a:rPr>
              <a:t>, 10</a:t>
            </a:r>
            <a:r>
              <a:rPr lang="ru-RU" baseline="30000" dirty="0">
                <a:latin typeface="Cormorant" panose="00000500000000000000" pitchFamily="50" charset="-52"/>
              </a:rPr>
              <a:t>9</a:t>
            </a:r>
            <a:r>
              <a:rPr lang="ru-RU" dirty="0">
                <a:latin typeface="Cormorant" panose="00000500000000000000" pitchFamily="50" charset="-52"/>
              </a:rPr>
              <a:t>, 10</a:t>
            </a:r>
            <a:r>
              <a:rPr lang="ru-RU" baseline="30000" dirty="0">
                <a:latin typeface="Cormorant" panose="00000500000000000000" pitchFamily="50" charset="-52"/>
              </a:rPr>
              <a:t>12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r>
              <a:rPr lang="en-US" dirty="0">
                <a:latin typeface="Cormorant" panose="00000500000000000000" pitchFamily="50" charset="-52"/>
              </a:rPr>
              <a:t>…</a:t>
            </a:r>
            <a:endParaRPr lang="ru-RU" dirty="0">
              <a:latin typeface="Cormorant" panose="00000500000000000000" pitchFamily="50" charset="-52"/>
            </a:endParaRPr>
          </a:p>
          <a:p>
            <a:pPr marL="0" indent="0">
              <a:buNone/>
            </a:pPr>
            <a:r>
              <a:rPr lang="ru-RU" b="1" dirty="0" err="1">
                <a:latin typeface="Cormorant" panose="00000500000000000000" pitchFamily="50" charset="-52"/>
              </a:rPr>
              <a:t>Киби</a:t>
            </a:r>
            <a:r>
              <a:rPr lang="ru-RU" dirty="0">
                <a:latin typeface="Cormorant" panose="00000500000000000000" pitchFamily="50" charset="-52"/>
              </a:rPr>
              <a:t> (</a:t>
            </a:r>
            <a:r>
              <a:rPr lang="en-US" dirty="0">
                <a:latin typeface="Cormorant" panose="00000500000000000000" pitchFamily="50" charset="-52"/>
              </a:rPr>
              <a:t>KiB</a:t>
            </a:r>
            <a:r>
              <a:rPr lang="ru-RU" dirty="0">
                <a:latin typeface="Cormorant" panose="00000500000000000000" pitchFamily="50" charset="-52"/>
              </a:rPr>
              <a:t>), </a:t>
            </a:r>
            <a:r>
              <a:rPr lang="ru-RU" b="1" dirty="0" err="1">
                <a:latin typeface="Cormorant" panose="00000500000000000000" pitchFamily="50" charset="-52"/>
              </a:rPr>
              <a:t>Меби</a:t>
            </a:r>
            <a:r>
              <a:rPr lang="en-US" dirty="0">
                <a:latin typeface="Cormorant" panose="00000500000000000000" pitchFamily="50" charset="-52"/>
              </a:rPr>
              <a:t> (MiB)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ru-RU" b="1" dirty="0" err="1">
                <a:latin typeface="Cormorant" panose="00000500000000000000" pitchFamily="50" charset="-52"/>
              </a:rPr>
              <a:t>Гиби</a:t>
            </a:r>
            <a:r>
              <a:rPr lang="en-US" dirty="0">
                <a:latin typeface="Cormorant" panose="00000500000000000000" pitchFamily="50" charset="-52"/>
              </a:rPr>
              <a:t> (GiB)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ru-RU" b="1" dirty="0" err="1">
                <a:latin typeface="Cormorant" panose="00000500000000000000" pitchFamily="50" charset="-52"/>
              </a:rPr>
              <a:t>Теби</a:t>
            </a:r>
            <a:r>
              <a:rPr lang="en-US" dirty="0">
                <a:latin typeface="Cormorant" panose="00000500000000000000" pitchFamily="50" charset="-52"/>
              </a:rPr>
              <a:t> (TiB) – 2</a:t>
            </a:r>
            <a:r>
              <a:rPr lang="en-US" baseline="30000" dirty="0">
                <a:latin typeface="Cormorant" panose="00000500000000000000" pitchFamily="50" charset="-52"/>
              </a:rPr>
              <a:t>10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en-US" dirty="0">
                <a:latin typeface="Cormorant" panose="00000500000000000000" pitchFamily="50" charset="-52"/>
              </a:rPr>
              <a:t>2</a:t>
            </a:r>
            <a:r>
              <a:rPr lang="en-US" baseline="30000" dirty="0">
                <a:latin typeface="Cormorant" panose="00000500000000000000" pitchFamily="50" charset="-52"/>
              </a:rPr>
              <a:t>20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en-US" dirty="0">
                <a:latin typeface="Cormorant" panose="00000500000000000000" pitchFamily="50" charset="-52"/>
              </a:rPr>
              <a:t>2</a:t>
            </a:r>
            <a:r>
              <a:rPr lang="en-US" baseline="30000" dirty="0">
                <a:latin typeface="Cormorant" panose="00000500000000000000" pitchFamily="50" charset="-52"/>
              </a:rPr>
              <a:t>30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en-US" dirty="0">
                <a:latin typeface="Cormorant" panose="00000500000000000000" pitchFamily="50" charset="-52"/>
              </a:rPr>
              <a:t>2</a:t>
            </a:r>
            <a:r>
              <a:rPr lang="en-US" baseline="30000" dirty="0">
                <a:latin typeface="Cormorant" panose="00000500000000000000" pitchFamily="50" charset="-52"/>
              </a:rPr>
              <a:t>40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r>
              <a:rPr lang="en-US" dirty="0">
                <a:latin typeface="Cormorant" panose="00000500000000000000" pitchFamily="50" charset="-52"/>
              </a:rPr>
              <a:t>…</a:t>
            </a:r>
          </a:p>
          <a:p>
            <a:pPr marL="0" indent="0">
              <a:buNone/>
            </a:pPr>
            <a:r>
              <a:rPr lang="en-US" dirty="0">
                <a:latin typeface="Cormorant" panose="00000500000000000000" pitchFamily="50" charset="-52"/>
              </a:rPr>
              <a:t>B – </a:t>
            </a:r>
            <a:r>
              <a:rPr lang="ru-RU" dirty="0">
                <a:latin typeface="Cormorant" panose="00000500000000000000" pitchFamily="50" charset="-52"/>
              </a:rPr>
              <a:t>байт, </a:t>
            </a:r>
            <a:r>
              <a:rPr lang="en-US" dirty="0">
                <a:latin typeface="Cormorant" panose="00000500000000000000" pitchFamily="50" charset="-52"/>
              </a:rPr>
              <a:t>b – </a:t>
            </a:r>
            <a:r>
              <a:rPr lang="ru-RU" dirty="0">
                <a:latin typeface="Cormorant" panose="00000500000000000000" pitchFamily="50" charset="-52"/>
              </a:rPr>
              <a:t>бит</a:t>
            </a:r>
          </a:p>
          <a:p>
            <a:pPr marL="0" indent="0">
              <a:buNone/>
            </a:pPr>
            <a:endParaRPr lang="en-US" dirty="0">
              <a:latin typeface="Cormorant" panose="00000500000000000000" pitchFamily="50" charset="-52"/>
            </a:endParaRPr>
          </a:p>
          <a:p>
            <a:pPr marL="0" indent="0">
              <a:buNone/>
            </a:pPr>
            <a:r>
              <a:rPr lang="en-US" dirty="0">
                <a:latin typeface="Cormorant" panose="00000500000000000000" pitchFamily="50" charset="-52"/>
              </a:rPr>
              <a:t>KB – </a:t>
            </a:r>
            <a:r>
              <a:rPr lang="ru-RU" dirty="0">
                <a:latin typeface="Cormorant" panose="00000500000000000000" pitchFamily="50" charset="-52"/>
              </a:rPr>
              <a:t>это </a:t>
            </a:r>
            <a:r>
              <a:rPr lang="en-US" dirty="0">
                <a:latin typeface="Cormorant" panose="00000500000000000000" pitchFamily="50" charset="-52"/>
              </a:rPr>
              <a:t>1000 </a:t>
            </a:r>
            <a:r>
              <a:rPr lang="ru-RU" dirty="0">
                <a:latin typeface="Cormorant" panose="00000500000000000000" pitchFamily="50" charset="-52"/>
              </a:rPr>
              <a:t>Байт = 8000 бит</a:t>
            </a:r>
          </a:p>
          <a:p>
            <a:pPr marL="0" indent="0">
              <a:buNone/>
            </a:pPr>
            <a:r>
              <a:rPr lang="en-US" dirty="0">
                <a:latin typeface="Cormorant" panose="00000500000000000000" pitchFamily="50" charset="-52"/>
              </a:rPr>
              <a:t>KiB – </a:t>
            </a:r>
            <a:r>
              <a:rPr lang="ru-RU" dirty="0">
                <a:latin typeface="Cormorant" panose="00000500000000000000" pitchFamily="50" charset="-52"/>
              </a:rPr>
              <a:t>это 1024 Байта = 8096 бит</a:t>
            </a:r>
          </a:p>
          <a:p>
            <a:pPr marL="0" indent="0">
              <a:buNone/>
            </a:pPr>
            <a:r>
              <a:rPr lang="en-US" dirty="0" err="1">
                <a:latin typeface="Cormorant" panose="00000500000000000000" pitchFamily="50" charset="-52"/>
              </a:rPr>
              <a:t>Kb</a:t>
            </a:r>
            <a:r>
              <a:rPr lang="en-US" dirty="0">
                <a:latin typeface="Cormorant" panose="00000500000000000000" pitchFamily="50" charset="-52"/>
              </a:rPr>
              <a:t> – </a:t>
            </a:r>
            <a:r>
              <a:rPr lang="ru-RU" dirty="0">
                <a:latin typeface="Cormorant" panose="00000500000000000000" pitchFamily="50" charset="-52"/>
              </a:rPr>
              <a:t>это 1000 бит</a:t>
            </a:r>
          </a:p>
          <a:p>
            <a:pPr marL="0" indent="0">
              <a:buNone/>
            </a:pPr>
            <a:r>
              <a:rPr lang="en-US" dirty="0" err="1">
                <a:latin typeface="Cormorant" panose="00000500000000000000" pitchFamily="50" charset="-52"/>
              </a:rPr>
              <a:t>Kib</a:t>
            </a:r>
            <a:r>
              <a:rPr lang="en-US" dirty="0">
                <a:latin typeface="Cormorant" panose="00000500000000000000" pitchFamily="50" charset="-52"/>
              </a:rPr>
              <a:t> – </a:t>
            </a:r>
            <a:r>
              <a:rPr lang="ru-RU" dirty="0">
                <a:latin typeface="Cormorant" panose="00000500000000000000" pitchFamily="50" charset="-52"/>
              </a:rPr>
              <a:t>это 1024 бита</a:t>
            </a:r>
          </a:p>
          <a:p>
            <a:endParaRPr lang="ru-RU" dirty="0">
              <a:latin typeface="Cormoran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2030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Анализ производительности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F21F9F6C-9717-4094-A346-8BEEA370E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9784" y="1825625"/>
                <a:ext cx="10064015" cy="4351338"/>
              </a:xfrm>
            </p:spPr>
            <p:txBody>
              <a:bodyPr>
                <a:normAutofit/>
              </a:bodyPr>
              <a:lstStyle/>
              <a:p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Доля попаданий (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hit rate</a:t>
                </a:r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– </a:t>
                </a:r>
                <a:r>
                  <a:rPr lang="en-US" sz="16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HR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  <a:endParaRPr lang="ru-RU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Доля промахов (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miss rate – </a:t>
                </a:r>
                <a:r>
                  <a:rPr lang="en-US" sz="16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MR</a:t>
                </a:r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  <a:endParaRPr lang="en-US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𝑀𝑅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 </m:t>
                    </m:r>
                    <m:f>
                      <m:f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fPr>
                      <m:num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Число промахов</m:t>
                        </m:r>
                      </m:num>
                      <m:den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Общее число доступов к памяти</m:t>
                        </m:r>
                      </m:den>
                    </m:f>
                    <m:r>
                      <a:rPr lang="ru-RU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𝐻𝑅</m:t>
                    </m:r>
                  </m:oMath>
                </a14:m>
                <a:endParaRPr lang="ru-RU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𝑅</m:t>
                    </m:r>
                    <m:r>
                      <a:rPr lang="ru-RU" sz="16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 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Число п</m:t>
                        </m:r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опаданий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Общее число доступов к памяти</m:t>
                        </m:r>
                      </m:den>
                    </m:f>
                    <m:r>
                      <a:rPr lang="ru-RU" sz="16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=1−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𝑅</m:t>
                    </m:r>
                  </m:oMath>
                </a14:m>
                <a:endParaRPr lang="ru-RU" sz="1600" b="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AMAT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– average memory access time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𝐴𝑀𝐴𝑇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𝑐𝑎𝑐h𝑒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𝑐𝑎𝑐h𝑒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∙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𝑉𝑀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)</m:t>
                    </m:r>
                  </m:oMath>
                </a14:m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400" b="1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Пример</a:t>
                </a:r>
                <a:endParaRPr lang="en-US" sz="1400" b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𝐴𝑀𝐴𝑇</m:t>
                    </m:r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=1+0.1</m:t>
                    </m:r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100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=11</m:t>
                    </m:r>
                  </m:oMath>
                </a14:m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Какой должен быть 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MR</a:t>
                </a:r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, чтобы снизить 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AMAT </a:t>
                </a:r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 1.5 тактов?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1+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</m:t>
                    </m:r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100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=1.5</m:t>
                    </m:r>
                  </m:oMath>
                </a14:m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   </a:t>
                </a:r>
                <a:r>
                  <a:rPr lang="en-US" b="1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–&gt;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0</m:t>
                    </m:r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.5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%</m:t>
                    </m:r>
                  </m:oMath>
                </a14:m>
                <a:endParaRPr lang="en-US" sz="14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F21F9F6C-9717-4094-A346-8BEEA370E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9784" y="1825625"/>
                <a:ext cx="10064015" cy="4351338"/>
              </a:xfrm>
              <a:blipFill>
                <a:blip r:embed="rId2"/>
                <a:stretch>
                  <a:fillRect l="-242" t="-980" b="-39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22103A-2A1D-4B62-8519-B6ED08846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968" y="4178459"/>
            <a:ext cx="5698063" cy="7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7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Четыре вопроса по иерархии 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21F9F6C-9717-4094-A346-8BEEA370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Где могут быть размещены данные в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найти данные в кэш-памяти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Идентификация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Какие данные нужно заместить, при заполненной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 происходит при записи в кэш-память?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Стратегия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800" i="1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1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Характеристики кэш-памяти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8B2E732-F453-4F2D-BEA5-1A2F3AC85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92500" lnSpcReduction="10000"/>
          </a:bodyPr>
          <a:lstStyle/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Ёмкость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(capacity)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Число наборов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(set)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Длинна строки (блока)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(block)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Количество строк (блоков)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ru-RU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C/b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Степень ассоциативности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endParaRPr lang="en-US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состоит из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наборов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каждый из которых содержит одну или несколько строк</a:t>
            </a:r>
            <a:endParaRPr lang="en-US" sz="1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Взаимосвязь между адресом в памяти и расположением в кэш называется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отображением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адрес в памяти отображается в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один и тот же набор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кэша</a:t>
            </a:r>
          </a:p>
          <a:p>
            <a:endParaRPr lang="ru-RU" sz="1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 – Набор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содержит только одну строку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B</a:t>
            </a:r>
            <a:endParaRPr lang="ru-RU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Множественно-ассоциативный кэш – Каждый набор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состоит из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строк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B/N</a:t>
            </a:r>
            <a:endParaRPr lang="ru-RU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Полностью ассоциативный кэш – Имеет только один набор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1</a:t>
            </a:r>
          </a:p>
        </p:txBody>
      </p:sp>
    </p:spTree>
    <p:extLst>
      <p:ext uri="{BB962C8B-B14F-4D97-AF65-F5344CB8AC3E}">
        <p14:creationId xmlns:p14="http://schemas.microsoft.com/office/powerpoint/2010/main" val="61681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D9B3CF-E22E-40B7-A006-142ED1232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34" y="1985644"/>
            <a:ext cx="5536397" cy="41744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9F2A9-503A-4125-B102-FE2D6F89F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59" y="2062032"/>
            <a:ext cx="3867229" cy="1187125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399570F-9620-4E33-A14A-CFF67899FA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30415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F8FBC6-FEEA-4174-963E-40285E9A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474" y="2140304"/>
            <a:ext cx="5321051" cy="385100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81E326F-145C-4EEA-83EB-4774B0E62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1236894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993A38-1C01-485B-82DB-FDFEA456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529" y="1924889"/>
            <a:ext cx="5145826" cy="28117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37EEEF-7DE1-4DB0-9B66-2462CC9A8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45" y="2844364"/>
            <a:ext cx="3081793" cy="1892248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0E05B6-870A-434D-A51F-4F918C894E2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4D0C64-5A68-4601-B8A6-643C8F70AA0A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3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15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=20%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4D0C64-5A68-4601-B8A6-643C8F70A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46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355EFC-68EB-4579-984A-734D5008E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820" y="2915448"/>
            <a:ext cx="3104526" cy="17381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2C1FA-0EAE-42A7-9592-B578E3C4B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8"/>
          <a:stretch/>
        </p:blipFill>
        <p:spPr>
          <a:xfrm>
            <a:off x="6487283" y="1724858"/>
            <a:ext cx="3945518" cy="3612832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E9ABEDA-09D7-4629-B927-8CAB89F9A79D}"/>
              </a:ext>
            </a:extLst>
          </p:cNvPr>
          <p:cNvCxnSpPr>
            <a:cxnSpLocks/>
          </p:cNvCxnSpPr>
          <p:nvPr/>
        </p:nvCxnSpPr>
        <p:spPr>
          <a:xfrm flipV="1">
            <a:off x="4500438" y="3586038"/>
            <a:ext cx="2059388" cy="198492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BB1A516-0BE5-4418-814D-6A125B392462}"/>
              </a:ext>
            </a:extLst>
          </p:cNvPr>
          <p:cNvCxnSpPr>
            <a:cxnSpLocks/>
          </p:cNvCxnSpPr>
          <p:nvPr/>
        </p:nvCxnSpPr>
        <p:spPr>
          <a:xfrm>
            <a:off x="4357315" y="3586038"/>
            <a:ext cx="2202511" cy="1240404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D1EF79B-F8E4-437F-B403-FEDE9452DEE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вытеснения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evict)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4A5B86-3DE6-4FDB-9817-D2A1909B4799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=100%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4A5B86-3DE6-4FDB-9817-D2A1909B4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97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84372B-0620-4000-8463-0F39341F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576" y="1913782"/>
            <a:ext cx="6424848" cy="4264667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E3EA6E2-A784-4C16-BB7D-AF9E6018254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Множественно-ассоциативный кэш</a:t>
            </a:r>
          </a:p>
        </p:txBody>
      </p:sp>
    </p:spTree>
    <p:extLst>
      <p:ext uri="{BB962C8B-B14F-4D97-AF65-F5344CB8AC3E}">
        <p14:creationId xmlns:p14="http://schemas.microsoft.com/office/powerpoint/2010/main" val="2952058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BD1D32-271E-4C58-B33C-B11CCA0F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47" y="2992084"/>
            <a:ext cx="3174098" cy="1777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AF0897-28B0-430C-8DFC-E3C31B00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495" y="2720277"/>
            <a:ext cx="5125743" cy="171008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C123561-27BF-4D7D-A907-8B8441236C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Тот же пример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49F38FB-4A08-49BA-B795-D78B7120E79B}"/>
              </a:ext>
            </a:extLst>
          </p:cNvPr>
          <p:cNvCxnSpPr>
            <a:cxnSpLocks/>
          </p:cNvCxnSpPr>
          <p:nvPr/>
        </p:nvCxnSpPr>
        <p:spPr>
          <a:xfrm>
            <a:off x="4397071" y="3904090"/>
            <a:ext cx="1378424" cy="103367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E537FECD-95E0-4F86-B9CF-B23777ABDF83}"/>
              </a:ext>
            </a:extLst>
          </p:cNvPr>
          <p:cNvSpPr/>
          <p:nvPr/>
        </p:nvSpPr>
        <p:spPr>
          <a:xfrm>
            <a:off x="4293704" y="2217779"/>
            <a:ext cx="7472082" cy="1773776"/>
          </a:xfrm>
          <a:custGeom>
            <a:avLst/>
            <a:gdLst>
              <a:gd name="connsiteX0" fmla="*/ 0 w 7472082"/>
              <a:gd name="connsiteY0" fmla="*/ 1455724 h 1773776"/>
              <a:gd name="connsiteX1" fmla="*/ 1765190 w 7472082"/>
              <a:gd name="connsiteY1" fmla="*/ 286882 h 1773776"/>
              <a:gd name="connsiteX2" fmla="*/ 4953663 w 7472082"/>
              <a:gd name="connsiteY2" fmla="*/ 8586 h 1773776"/>
              <a:gd name="connsiteX3" fmla="*/ 7180028 w 7472082"/>
              <a:gd name="connsiteY3" fmla="*/ 501567 h 1773776"/>
              <a:gd name="connsiteX4" fmla="*/ 7378811 w 7472082"/>
              <a:gd name="connsiteY4" fmla="*/ 1551139 h 1773776"/>
              <a:gd name="connsiteX5" fmla="*/ 6551875 w 7472082"/>
              <a:gd name="connsiteY5" fmla="*/ 1773776 h 177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72082" h="1773776">
                <a:moveTo>
                  <a:pt x="0" y="1455724"/>
                </a:moveTo>
                <a:cubicBezTo>
                  <a:pt x="469790" y="991898"/>
                  <a:pt x="939580" y="528072"/>
                  <a:pt x="1765190" y="286882"/>
                </a:cubicBezTo>
                <a:cubicBezTo>
                  <a:pt x="2590801" y="45692"/>
                  <a:pt x="4051190" y="-27195"/>
                  <a:pt x="4953663" y="8586"/>
                </a:cubicBezTo>
                <a:cubicBezTo>
                  <a:pt x="5856136" y="44367"/>
                  <a:pt x="6775837" y="244475"/>
                  <a:pt x="7180028" y="501567"/>
                </a:cubicBezTo>
                <a:cubicBezTo>
                  <a:pt x="7584219" y="758659"/>
                  <a:pt x="7483503" y="1339104"/>
                  <a:pt x="7378811" y="1551139"/>
                </a:cubicBezTo>
                <a:cubicBezTo>
                  <a:pt x="7274119" y="1763174"/>
                  <a:pt x="6912997" y="1768475"/>
                  <a:pt x="6551875" y="1773776"/>
                </a:cubicBezTo>
              </a:path>
            </a:pathLst>
          </a:cu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11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9D0DBA-2331-4EBC-91A5-9EF58AC40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83" y="2824010"/>
            <a:ext cx="10869433" cy="109866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233C1E9-F1FE-4E03-965F-CD27447046D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Полностью ассоциативный кэш</a:t>
            </a:r>
          </a:p>
        </p:txBody>
      </p:sp>
    </p:spTree>
    <p:extLst>
      <p:ext uri="{BB962C8B-B14F-4D97-AF65-F5344CB8AC3E}">
        <p14:creationId xmlns:p14="http://schemas.microsoft.com/office/powerpoint/2010/main" val="4070467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51" y="4001294"/>
            <a:ext cx="2664296" cy="113585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84" y="3277925"/>
            <a:ext cx="3755616" cy="259488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DC7F5-F012-4477-9166-72B5DB492B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Единица пересылки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F64895C-B7BC-4610-B8C1-94AD61862E63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</a:rPr>
              <a:t>Единица пересылки </a:t>
            </a:r>
            <a:r>
              <a:rPr lang="ru-RU" dirty="0">
                <a:latin typeface="Cormorant" panose="00000500000000000000" pitchFamily="50" charset="-52"/>
              </a:rPr>
              <a:t>— количество битов данных, передаваемых по линиям шины параллельно.</a:t>
            </a:r>
          </a:p>
        </p:txBody>
      </p:sp>
    </p:spTree>
    <p:extLst>
      <p:ext uri="{BB962C8B-B14F-4D97-AF65-F5344CB8AC3E}">
        <p14:creationId xmlns:p14="http://schemas.microsoft.com/office/powerpoint/2010/main" val="45781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3AA56D-3B6C-41EA-A981-1E39E0DA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86" y="2249690"/>
            <a:ext cx="7059433" cy="310632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DAEDC54-E16E-42D4-B489-83987A0AE11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Длина строки</a:t>
            </a:r>
          </a:p>
        </p:txBody>
      </p:sp>
    </p:spTree>
    <p:extLst>
      <p:ext uri="{BB962C8B-B14F-4D97-AF65-F5344CB8AC3E}">
        <p14:creationId xmlns:p14="http://schemas.microsoft.com/office/powerpoint/2010/main" val="1350594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EDFD79-1542-419C-BB85-6C8BC0EF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467" y="2962350"/>
            <a:ext cx="6128655" cy="118209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B96554-8D5E-4D1C-948F-2B45E7068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33" y="2746525"/>
            <a:ext cx="3282548" cy="2015514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C41F6D3-98FC-4847-BB59-1F81FF8207D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Первый 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FA2976-880F-4FB3-9E0C-425FEE032387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15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=6.67%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FA2976-880F-4FB3-9E0C-425FEE03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5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6044F64D-E759-4E56-BBEE-42DEA4B15F01}"/>
              </a:ext>
            </a:extLst>
          </p:cNvPr>
          <p:cNvGraphicFramePr>
            <a:graphicFrameLocks noGrp="1"/>
          </p:cNvGraphicFramePr>
          <p:nvPr/>
        </p:nvGraphicFramePr>
        <p:xfrm>
          <a:off x="2075272" y="2480454"/>
          <a:ext cx="8041455" cy="2837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0485">
                  <a:extLst>
                    <a:ext uri="{9D8B030D-6E8A-4147-A177-3AD203B41FA5}">
                      <a16:colId xmlns:a16="http://schemas.microsoft.com/office/drawing/2014/main" val="2643580935"/>
                    </a:ext>
                  </a:extLst>
                </a:gridCol>
                <a:gridCol w="2680485">
                  <a:extLst>
                    <a:ext uri="{9D8B030D-6E8A-4147-A177-3AD203B41FA5}">
                      <a16:colId xmlns:a16="http://schemas.microsoft.com/office/drawing/2014/main" val="3411691387"/>
                    </a:ext>
                  </a:extLst>
                </a:gridCol>
                <a:gridCol w="2680485">
                  <a:extLst>
                    <a:ext uri="{9D8B030D-6E8A-4147-A177-3AD203B41FA5}">
                      <a16:colId xmlns:a16="http://schemas.microsoft.com/office/drawing/2014/main" val="1501918024"/>
                    </a:ext>
                  </a:extLst>
                </a:gridCol>
              </a:tblGrid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Способ организации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Количество секций (</a:t>
                      </a:r>
                      <a:r>
                        <a:rPr lang="en-US" sz="1900" dirty="0"/>
                        <a:t>N</a:t>
                      </a:r>
                      <a:r>
                        <a:rPr lang="ru-RU" sz="1900" dirty="0"/>
                        <a:t>)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Количество наборов (</a:t>
                      </a:r>
                      <a:r>
                        <a:rPr lang="en-US" sz="1900" dirty="0"/>
                        <a:t>S</a:t>
                      </a:r>
                      <a:r>
                        <a:rPr lang="ru-RU" sz="1900" dirty="0"/>
                        <a:t>)</a:t>
                      </a:r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882522949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Прямого отображения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1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3982551702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Множественно-ассоциативный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 &lt; N &lt; 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B/N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413351292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Полностью ассоциативный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441819702"/>
                  </a:ext>
                </a:extLst>
              </a:tr>
            </a:tbl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8AEB367-ECF0-48DD-8E3A-90C580E4BC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организации кэш</a:t>
            </a:r>
          </a:p>
        </p:txBody>
      </p:sp>
    </p:spTree>
    <p:extLst>
      <p:ext uri="{BB962C8B-B14F-4D97-AF65-F5344CB8AC3E}">
        <p14:creationId xmlns:p14="http://schemas.microsoft.com/office/powerpoint/2010/main" val="561643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Четыре вопроса по иерархии 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21F9F6C-9717-4094-A346-8BEEA370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Где могут быть размещены данные в кэш-памяти? (</a:t>
            </a:r>
            <a:r>
              <a:rPr lang="ru-RU" strike="sngStrike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Размещение строки</a:t>
            </a: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найти данные в кэш-памяти (</a:t>
            </a:r>
            <a:r>
              <a:rPr lang="ru-RU" strike="sngStrike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Идентификация строки</a:t>
            </a: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Какие данные нужно заместить, при заполненной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 происходит при записи в кэш-память?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Стратегия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800" i="1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70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46C2AA3-CB68-4ADB-B717-3EDFD22754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Алгоритмы замещения данных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569B70-9587-4D94-AD6C-C9AE41F1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LRU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(Least Recently Used) –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наиболее давнего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PLRU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(Pseudo-Least Recently Used)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псевдо наиболее давнего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FIFO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(First In First Out)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замещение в порядке очереди</a:t>
            </a:r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LFU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(Least Frequently Used)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наименее частого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RND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(Random Replacement)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замена случайной строки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CLOCK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циклический список с указателем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64FEE7-01BC-46CA-8EF9-D43572FF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76" y="5004923"/>
            <a:ext cx="4587116" cy="14131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2EEF12-31C5-460E-945A-7A228F66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22" y="4785912"/>
            <a:ext cx="7759562" cy="18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46C2AA3-CB68-4ADB-B717-3EDFD22754BA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6911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Стратегии чтения и записи в кэш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569B70-9587-4D94-AD6C-C9AE41F1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Стратегии чтения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Чтение с параллельной выборкой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look-aside)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Чтение со сквозным просмотром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look-through)</a:t>
            </a:r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Стратегии записи</a:t>
            </a:r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write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through)</a:t>
            </a: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с отображением</a:t>
            </a: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без отображения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Буферизированная сквозная запись</a:t>
            </a:r>
            <a:endParaRPr lang="en-US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Отложенная запись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(write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back)</a:t>
            </a:r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среднем на 10% эффективнее сквозной записи. Чаще используется</a:t>
            </a: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1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F800848-3511-40F8-8F98-6EF1E271147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Многоуровневый кэш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30968C-50DF-48AB-AACA-59940C20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127" y="2035532"/>
            <a:ext cx="2763121" cy="2498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C3A45-4D4F-4F70-BF7D-E7BF92F7F32E}"/>
                  </a:ext>
                </a:extLst>
              </p:cNvPr>
              <p:cNvSpPr txBox="1"/>
              <p:nvPr/>
            </p:nvSpPr>
            <p:spPr>
              <a:xfrm>
                <a:off x="957469" y="2496709"/>
                <a:ext cx="7691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C3A45-4D4F-4F70-BF7D-E7BF92F7F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2496709"/>
                <a:ext cx="769185" cy="276999"/>
              </a:xfrm>
              <a:prstGeom prst="rect">
                <a:avLst/>
              </a:prstGeom>
              <a:blipFill>
                <a:blip r:embed="rId3"/>
                <a:stretch>
                  <a:fillRect l="-5556" r="-7143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9E0DC1-2C8D-4650-AD0C-F628110258C5}"/>
                  </a:ext>
                </a:extLst>
              </p:cNvPr>
              <p:cNvSpPr txBox="1"/>
              <p:nvPr/>
            </p:nvSpPr>
            <p:spPr>
              <a:xfrm>
                <a:off x="957469" y="2896564"/>
                <a:ext cx="897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9E0DC1-2C8D-4650-AD0C-F62811025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2896564"/>
                <a:ext cx="897425" cy="276999"/>
              </a:xfrm>
              <a:prstGeom prst="rect">
                <a:avLst/>
              </a:prstGeom>
              <a:blipFill>
                <a:blip r:embed="rId4"/>
                <a:stretch>
                  <a:fillRect l="-4762" r="-6803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8D55E6-3304-4C53-9275-7423BFB28FD3}"/>
                  </a:ext>
                </a:extLst>
              </p:cNvPr>
              <p:cNvSpPr txBox="1"/>
              <p:nvPr/>
            </p:nvSpPr>
            <p:spPr>
              <a:xfrm>
                <a:off x="957469" y="3296419"/>
                <a:ext cx="1135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8D55E6-3304-4C53-9275-7423BFB2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3296419"/>
                <a:ext cx="1135567" cy="276999"/>
              </a:xfrm>
              <a:prstGeom prst="rect">
                <a:avLst/>
              </a:prstGeom>
              <a:blipFill>
                <a:blip r:embed="rId5"/>
                <a:stretch>
                  <a:fillRect l="-3763" r="-5376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5C6A5-7A0B-48D5-8E61-E4FB108E99D4}"/>
                  </a:ext>
                </a:extLst>
              </p:cNvPr>
              <p:cNvSpPr txBox="1"/>
              <p:nvPr/>
            </p:nvSpPr>
            <p:spPr>
              <a:xfrm>
                <a:off x="957469" y="3696274"/>
                <a:ext cx="12270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=5%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5C6A5-7A0B-48D5-8E61-E4FB108E9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3696274"/>
                <a:ext cx="1227067" cy="276999"/>
              </a:xfrm>
              <a:prstGeom prst="rect">
                <a:avLst/>
              </a:prstGeom>
              <a:blipFill>
                <a:blip r:embed="rId6"/>
                <a:stretch>
                  <a:fillRect l="-3980" r="-5473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B9FA9C-3B8C-4208-9004-DADFAB61A7F9}"/>
                  </a:ext>
                </a:extLst>
              </p:cNvPr>
              <p:cNvSpPr txBox="1"/>
              <p:nvPr/>
            </p:nvSpPr>
            <p:spPr>
              <a:xfrm>
                <a:off x="957469" y="4095472"/>
                <a:ext cx="13553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=20%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B9FA9C-3B8C-4208-9004-DADFAB61A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4095472"/>
                <a:ext cx="1355307" cy="276999"/>
              </a:xfrm>
              <a:prstGeom prst="rect">
                <a:avLst/>
              </a:prstGeom>
              <a:blipFill>
                <a:blip r:embed="rId7"/>
                <a:stretch>
                  <a:fillRect l="-3604" r="-4955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4443B-D441-4310-BCE0-9122403337B6}"/>
                  </a:ext>
                </a:extLst>
              </p:cNvPr>
              <p:cNvSpPr txBox="1"/>
              <p:nvPr/>
            </p:nvSpPr>
            <p:spPr>
              <a:xfrm>
                <a:off x="957469" y="520901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𝑀𝑅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∙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𝑀𝑀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4443B-D441-4310-BCE0-912240333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5209015"/>
                <a:ext cx="5198165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5035B7-BB67-4A9D-9374-A8CC273EE855}"/>
                  </a:ext>
                </a:extLst>
              </p:cNvPr>
              <p:cNvSpPr txBox="1"/>
              <p:nvPr/>
            </p:nvSpPr>
            <p:spPr>
              <a:xfrm>
                <a:off x="957469" y="564735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=1+0.05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10+0.2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∙100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=2.5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 такта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5035B7-BB67-4A9D-9374-A8CC273EE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5647355"/>
                <a:ext cx="51981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5AB29F-7E89-40AC-AA16-D074190736F6}"/>
                  </a:ext>
                </a:extLst>
              </p:cNvPr>
              <p:cNvSpPr txBox="1"/>
              <p:nvPr/>
            </p:nvSpPr>
            <p:spPr>
              <a:xfrm>
                <a:off x="957469" y="608569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𝑤𝑖𝑡h𝑜𝑢𝑡𝐿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=1+0.05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100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=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6 тактов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5AB29F-7E89-40AC-AA16-D07419073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6085695"/>
                <a:ext cx="519816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2">
            <a:extLst>
              <a:ext uri="{FF2B5EF4-FFF2-40B4-BE49-F238E27FC236}">
                <a16:creationId xmlns:a16="http://schemas.microsoft.com/office/drawing/2014/main" id="{B8F0DB26-0518-4D38-8490-F9EC5A0C4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301" y="1825625"/>
            <a:ext cx="3728498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Инклюзивный кэш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Эксклюзивный кэш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8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DB7B00F-6824-4194-A49F-C1C6946EFDBC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649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Виды промахов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Three C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62D3E36-69DD-408B-8AE9-64A3BDDF1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Неизбежные промахи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Compulsory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из-за недостаточной емкости кэш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Capacity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из-за конфликтов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Conflict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0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78F8C3-3904-434D-A902-EA42B4DB4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26" y="1978901"/>
            <a:ext cx="6213948" cy="4083967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DB7B00F-6824-4194-A49F-C1C6946EFDB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Частота промахов</a:t>
            </a:r>
          </a:p>
        </p:txBody>
      </p:sp>
    </p:spTree>
    <p:extLst>
      <p:ext uri="{BB962C8B-B14F-4D97-AF65-F5344CB8AC3E}">
        <p14:creationId xmlns:p14="http://schemas.microsoft.com/office/powerpoint/2010/main" val="15504995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49523-FBD3-4188-994E-E7D56804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0" y="2323768"/>
            <a:ext cx="6095999" cy="301544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D4F6428-A713-4DEA-A7E0-D6CD5ED2807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Частота промахов</a:t>
            </a:r>
          </a:p>
        </p:txBody>
      </p:sp>
    </p:spTree>
    <p:extLst>
      <p:ext uri="{BB962C8B-B14F-4D97-AF65-F5344CB8AC3E}">
        <p14:creationId xmlns:p14="http://schemas.microsoft.com/office/powerpoint/2010/main" val="736650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/>
          <p:cNvGrpSpPr/>
          <p:nvPr/>
        </p:nvGrpSpPr>
        <p:grpSpPr>
          <a:xfrm>
            <a:off x="6633772" y="1825625"/>
            <a:ext cx="4607051" cy="3414590"/>
            <a:chOff x="3503712" y="2996952"/>
            <a:chExt cx="4857750" cy="3600400"/>
          </a:xfrm>
        </p:grpSpPr>
        <p:pic>
          <p:nvPicPr>
            <p:cNvPr id="2050" name="Picture 2" descr="http://www.winline.ru/img/2008/6/ddr3-ram-8.g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56"/>
            <a:stretch/>
          </p:blipFill>
          <p:spPr bwMode="auto">
            <a:xfrm>
              <a:off x="3503712" y="2996952"/>
              <a:ext cx="4857750" cy="3068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Прямая соединительная линия 4"/>
            <p:cNvCxnSpPr/>
            <p:nvPr/>
          </p:nvCxnSpPr>
          <p:spPr>
            <a:xfrm>
              <a:off x="4223792" y="4365104"/>
              <a:ext cx="0" cy="22322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/>
            <p:cNvCxnSpPr/>
            <p:nvPr/>
          </p:nvCxnSpPr>
          <p:spPr>
            <a:xfrm>
              <a:off x="5231904" y="5481228"/>
              <a:ext cx="0" cy="111612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4223792" y="6453336"/>
              <a:ext cx="1008112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Объект 2">
            <a:extLst>
              <a:ext uri="{FF2B5EF4-FFF2-40B4-BE49-F238E27FC236}">
                <a16:creationId xmlns:a16="http://schemas.microsoft.com/office/drawing/2014/main" id="{393A36DA-D2BA-4EE1-A78F-CC778A5D7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Время выборки данных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Время хранения данных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Период обращения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Скорость передачи данных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55C48E-B793-4F57-B7F9-76E6A311FAB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Быстродействие</a:t>
            </a:r>
          </a:p>
        </p:txBody>
      </p:sp>
    </p:spTree>
    <p:extLst>
      <p:ext uri="{BB962C8B-B14F-4D97-AF65-F5344CB8AC3E}">
        <p14:creationId xmlns:p14="http://schemas.microsoft.com/office/powerpoint/2010/main" val="6190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81506D-CDC4-4B8D-B4B2-E267F052A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123" y="2520165"/>
            <a:ext cx="3864006" cy="217684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712D7F-6B8B-47A8-8463-5A659EFF2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2784" y="2586298"/>
            <a:ext cx="3747991" cy="213347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AF6813-19C9-4A62-8279-557A871B05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0157" y="2613957"/>
            <a:ext cx="3806308" cy="208991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D8ECED4-1725-4855-A9F5-681E3434CCE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412538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298E7-3833-49F4-8DCA-4F375B242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79" y="2000943"/>
            <a:ext cx="5581042" cy="142805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08C8B7-3275-4F12-AF4D-810B2E0D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21" y="3951599"/>
            <a:ext cx="6599158" cy="228297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1771270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D00493-E47B-4448-B596-BEC7B8F6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13" y="2401688"/>
            <a:ext cx="7337373" cy="304987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9264811-B883-4D52-A309-F8ED4F9189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</p:spTree>
    <p:extLst>
      <p:ext uri="{BB962C8B-B14F-4D97-AF65-F5344CB8AC3E}">
        <p14:creationId xmlns:p14="http://schemas.microsoft.com/office/powerpoint/2010/main" val="28475706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3B2E39-F47F-4839-9468-9FF7426FA5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Названия адресов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3638550"/>
            <a:ext cx="10515600" cy="2538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Виртуальный адрес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генерируется процессом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Специфичное приватное адресное пространство процесса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Физический адрес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используется для доступа к физической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Операционная система определяет отображение виртуальных адресов на физические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FE24790-B58C-449E-B2F9-B834D1BDBC2F}"/>
              </a:ext>
            </a:extLst>
          </p:cNvPr>
          <p:cNvSpPr/>
          <p:nvPr/>
        </p:nvSpPr>
        <p:spPr>
          <a:xfrm>
            <a:off x="1653474" y="1849746"/>
            <a:ext cx="1478143" cy="1238081"/>
          </a:xfrm>
          <a:prstGeom prst="roundRect">
            <a:avLst>
              <a:gd name="adj" fmla="val 6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B468509-4865-42DF-976E-674DA8DC39D6}"/>
              </a:ext>
            </a:extLst>
          </p:cNvPr>
          <p:cNvSpPr/>
          <p:nvPr/>
        </p:nvSpPr>
        <p:spPr>
          <a:xfrm>
            <a:off x="4858617" y="1849746"/>
            <a:ext cx="1900278" cy="1238081"/>
          </a:xfrm>
          <a:prstGeom prst="roundRect">
            <a:avLst>
              <a:gd name="adj" fmla="val 6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Преобразование адреса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4F55821-4809-4A67-A591-C195117E867D}"/>
              </a:ext>
            </a:extLst>
          </p:cNvPr>
          <p:cNvSpPr/>
          <p:nvPr/>
        </p:nvSpPr>
        <p:spPr>
          <a:xfrm>
            <a:off x="8485895" y="1849745"/>
            <a:ext cx="1478143" cy="1238081"/>
          </a:xfrm>
          <a:prstGeom prst="roundRect">
            <a:avLst>
              <a:gd name="adj" fmla="val 6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Физическая память (</a:t>
            </a:r>
            <a:r>
              <a:rPr lang="en-US" dirty="0">
                <a:solidFill>
                  <a:schemeClr val="tx1"/>
                </a:solidFill>
              </a:rPr>
              <a:t>DRAM)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D12F4668-4337-4AE0-B576-06A54CFA44F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131617" y="2468787"/>
            <a:ext cx="1727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9DCC8B25-4823-4EB5-8F91-D8D5FCB2664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758895" y="2468786"/>
            <a:ext cx="1727000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EA5BFC-19FF-4E93-8F67-999D338739E7}"/>
              </a:ext>
            </a:extLst>
          </p:cNvPr>
          <p:cNvSpPr txBox="1"/>
          <p:nvPr/>
        </p:nvSpPr>
        <p:spPr>
          <a:xfrm>
            <a:off x="3257575" y="2441495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виртуальный</a:t>
            </a:r>
          </a:p>
          <a:p>
            <a:pPr algn="ctr"/>
            <a:r>
              <a:rPr lang="ru-RU" dirty="0">
                <a:solidFill>
                  <a:schemeClr val="accent1"/>
                </a:solidFill>
              </a:rPr>
              <a:t>адрес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0428FE-7EB8-47A8-98A4-C8139E8E0E15}"/>
              </a:ext>
            </a:extLst>
          </p:cNvPr>
          <p:cNvSpPr txBox="1"/>
          <p:nvPr/>
        </p:nvSpPr>
        <p:spPr>
          <a:xfrm>
            <a:off x="6944164" y="2441494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физический</a:t>
            </a:r>
          </a:p>
          <a:p>
            <a:pPr algn="ctr"/>
            <a:r>
              <a:rPr lang="ru-RU" dirty="0">
                <a:solidFill>
                  <a:schemeClr val="accent1"/>
                </a:solidFill>
              </a:rPr>
              <a:t>адрес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8D49B0-966E-439C-B69A-3CCA632302E0}"/>
              </a:ext>
            </a:extLst>
          </p:cNvPr>
          <p:cNvSpPr txBox="1"/>
          <p:nvPr/>
        </p:nvSpPr>
        <p:spPr>
          <a:xfrm>
            <a:off x="5086813" y="3087825"/>
            <a:ext cx="1443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Страничная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ru-RU" dirty="0">
                <a:solidFill>
                  <a:srgbClr val="FF0000"/>
                </a:solidFill>
              </a:rPr>
              <a:t>сегментная организация</a:t>
            </a:r>
          </a:p>
        </p:txBody>
      </p:sp>
    </p:spTree>
    <p:extLst>
      <p:ext uri="{BB962C8B-B14F-4D97-AF65-F5344CB8AC3E}">
        <p14:creationId xmlns:p14="http://schemas.microsoft.com/office/powerpoint/2010/main" val="143347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3B2E39-F47F-4839-9468-9FF7426FA5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Кэширование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vs. </a:t>
            </a:r>
            <a:b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1289785" y="3428999"/>
            <a:ext cx="4806216" cy="2747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Кэширование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Запись в кэше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Тэг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Строка кэша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~32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байта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Доля промахов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1% – 20%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Попадание в кэш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 такта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промах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100 тактов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обрабатываются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аппаратно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8823DFF-0229-467E-ACD8-0531CF4CD776}"/>
              </a:ext>
            </a:extLst>
          </p:cNvPr>
          <p:cNvSpPr txBox="1">
            <a:spLocks/>
          </p:cNvSpPr>
          <p:nvPr/>
        </p:nvSpPr>
        <p:spPr>
          <a:xfrm>
            <a:off x="6096000" y="3428998"/>
            <a:ext cx="4806216" cy="29232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 (страничная)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Страничный кадр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Номер виртуальной страницы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Страница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4К байта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Доля страничных сбоев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&lt;0.001%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Страничное попадание 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100 тактов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ошибка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5М тактов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обрабатываются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основном программно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1516E4-A563-44AE-8E97-9A550634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01" y="1813709"/>
            <a:ext cx="4277477" cy="14319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BD0ED2-7A93-4614-9ACF-68EE73EA8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885" y="1813709"/>
            <a:ext cx="3790016" cy="14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4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3B2E39-F47F-4839-9468-9FF7426FA5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10515600" cy="44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Защита и приватность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процесс использует приватное адресное пространство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Подкачка страниц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Основная память используется как кэш для внешней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Позволяет запускать программы большие, чем основная память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Скрывает разницу в машинных конфигурациях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Цена виртуализации – это трансляция каждого обращения к памяти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67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CCA82B-2D74-44F1-8EAD-688163CA0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42" y="2376627"/>
            <a:ext cx="4423057" cy="2754245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14E3990-8DDF-4374-8CA9-9AB1714489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Физические и виртуальные страницы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E7CC24-51B8-4C26-AB98-71C832642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009" y="3099117"/>
            <a:ext cx="2227653" cy="15796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9C6D56-5895-4B0D-B80D-F02F7A2A2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399" y="1690688"/>
            <a:ext cx="3568148" cy="43964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1E252F-3ED5-4CC4-9FFB-D96E97E794CE}"/>
              </a:ext>
            </a:extLst>
          </p:cNvPr>
          <p:cNvSpPr txBox="1"/>
          <p:nvPr/>
        </p:nvSpPr>
        <p:spPr>
          <a:xfrm>
            <a:off x="5446400" y="2545119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24C7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09FC0-730B-43BD-827A-000C83949A85}"/>
              </a:ext>
            </a:extLst>
          </p:cNvPr>
          <p:cNvSpPr txBox="1"/>
          <p:nvPr/>
        </p:nvSpPr>
        <p:spPr>
          <a:xfrm>
            <a:off x="5516131" y="4863392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[PA]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0x7FFF4C7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C0BED-C4D4-48B2-8151-15280BAC0234}"/>
              </a:ext>
            </a:extLst>
          </p:cNvPr>
          <p:cNvSpPr txBox="1"/>
          <p:nvPr/>
        </p:nvSpPr>
        <p:spPr>
          <a:xfrm>
            <a:off x="1057677" y="2914451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128 MB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65324-A7EB-4EC5-BB16-A79A8567B6A5}"/>
              </a:ext>
            </a:extLst>
          </p:cNvPr>
          <p:cNvSpPr txBox="1"/>
          <p:nvPr/>
        </p:nvSpPr>
        <p:spPr>
          <a:xfrm>
            <a:off x="3235533" y="202557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GB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4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1952625"/>
            <a:ext cx="10515600" cy="4224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Проблема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Трансляция адреса – дорогая операция!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Каждое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обращение к памяти требует обращения к страничной таблице (происходит 2 обращения к основной памяти)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Решение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Кэширование транслированных страниц в специальной памяти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Translation Lookaside Buffer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hit 	→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Трансляция происходит за один системный такт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miss	→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Доступ к страничной таблице для обновления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B9EA57-0B2A-46ED-B2F8-15230D5444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Буфер ассоциативной трансляции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377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9B1F78-8E52-4D5F-AD64-B4483DD2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747" y="2051990"/>
            <a:ext cx="5734506" cy="354473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5F891E5-7116-4342-93F3-F02E4035386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Буфер ассоциативной трансляции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DE582-4DDF-45E4-B006-552CFD08E524}"/>
              </a:ext>
            </a:extLst>
          </p:cNvPr>
          <p:cNvSpPr txBox="1"/>
          <p:nvPr/>
        </p:nvSpPr>
        <p:spPr>
          <a:xfrm>
            <a:off x="838200" y="305966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0x24C7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575AE-BEC6-432D-BC38-6CFE0D577BFC}"/>
              </a:ext>
            </a:extLst>
          </p:cNvPr>
          <p:cNvSpPr txBox="1"/>
          <p:nvPr/>
        </p:nvSpPr>
        <p:spPr>
          <a:xfrm>
            <a:off x="838200" y="3429000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0x5FB0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1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1952625"/>
            <a:ext cx="10515600" cy="4224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имеет 32 – 128 входов, степень ассоциативности 4 – 8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Современные процессоры используют иерархический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b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например, 128-входовый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L1 TLB + 2K-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входовый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L2 TLB)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Переключение процесса это дорогая операция, потому что нужно очистить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Можно включать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ID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процесса 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чтобы избежать очищения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вызывает обращение к страничной таблице (основная память). Если страница находится в основной памяти, то происходит преобразование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VPN → PPN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обновление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. В противном случае произойдет страничный сбой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Страничный сбой всегда обрабатывается программно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Обход страничной таблицы обычно осуществляется аппаратно с использованием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MMU (memory management unit)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RISC-V, x86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реализуют страничную таблицу аппаратно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B9EA57-0B2A-46ED-B2F8-15230D5444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Использование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07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78F3B5-2F66-4D73-8AF0-F5C3BA68EA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Метод доступа к данным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0B4693D4-B285-4CE7-8406-804745AE24FB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Произвольный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Последовательный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Прямой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Ассоциативный</a:t>
            </a:r>
          </a:p>
        </p:txBody>
      </p:sp>
    </p:spTree>
    <p:extLst>
      <p:ext uri="{BB962C8B-B14F-4D97-AF65-F5344CB8AC3E}">
        <p14:creationId xmlns:p14="http://schemas.microsoft.com/office/powerpoint/2010/main" val="285859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Стратегии замещения страниц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8B2E732-F453-4F2D-BEA5-1A2F3AC85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9746626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Подобны стратегиям замещения в кэш-памяти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Подсистема виртуальной памяти использует стратегию </a:t>
            </a:r>
            <a:r>
              <a:rPr lang="ru-RU" sz="24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обратной записи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write-back)</a:t>
            </a:r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поддержания работы в таблице страниц используется дополнительное поле 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 </a:t>
            </a:r>
            <a:b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(dirty bit)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Стратегия вытеснения редко используемых страниц (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LRU)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поддержания работы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таблице страниц используется дополнительное поле 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U (use bit)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которое периодически сбрасывается</a:t>
            </a:r>
          </a:p>
        </p:txBody>
      </p:sp>
    </p:spTree>
    <p:extLst>
      <p:ext uri="{BB962C8B-B14F-4D97-AF65-F5344CB8AC3E}">
        <p14:creationId xmlns:p14="http://schemas.microsoft.com/office/powerpoint/2010/main" val="97975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8BDE84-0B35-4405-BB0C-53D3BEB7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55" y="1849717"/>
            <a:ext cx="5477289" cy="452979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FD4AE56-E47B-465C-A488-2C6993DA8F6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Многоуровневые таблицы страниц</a:t>
            </a:r>
          </a:p>
        </p:txBody>
      </p:sp>
    </p:spTree>
    <p:extLst>
      <p:ext uri="{BB962C8B-B14F-4D97-AF65-F5344CB8AC3E}">
        <p14:creationId xmlns:p14="http://schemas.microsoft.com/office/powerpoint/2010/main" val="31779447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5048249"/>
            <a:ext cx="74771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процесс имеет собственную страничную таблицу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таблица включает в себя все страницы процесса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Страничные таблицы позволяют хранить страницы процесса не непрерывно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B9EA57-0B2A-46ED-B2F8-15230D54445A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251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Приватное адресное пространство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CB9938FD-9A86-4D20-8A04-5871E0D9CAD1}"/>
              </a:ext>
            </a:extLst>
          </p:cNvPr>
          <p:cNvGraphicFramePr>
            <a:graphicFrameLocks noGrp="1"/>
          </p:cNvGraphicFramePr>
          <p:nvPr/>
        </p:nvGraphicFramePr>
        <p:xfrm>
          <a:off x="1438275" y="1562102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7" name="Таблица 3">
            <a:extLst>
              <a:ext uri="{FF2B5EF4-FFF2-40B4-BE49-F238E27FC236}">
                <a16:creationId xmlns:a16="http://schemas.microsoft.com/office/drawing/2014/main" id="{8BB0F364-FF77-43E5-89E6-2A17FB129282}"/>
              </a:ext>
            </a:extLst>
          </p:cNvPr>
          <p:cNvGraphicFramePr>
            <a:graphicFrameLocks noGrp="1"/>
          </p:cNvGraphicFramePr>
          <p:nvPr/>
        </p:nvGraphicFramePr>
        <p:xfrm>
          <a:off x="1438275" y="2566989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8" name="Таблица 3">
            <a:extLst>
              <a:ext uri="{FF2B5EF4-FFF2-40B4-BE49-F238E27FC236}">
                <a16:creationId xmlns:a16="http://schemas.microsoft.com/office/drawing/2014/main" id="{56B38B49-EB6F-4773-80A9-78B55B9CB6B5}"/>
              </a:ext>
            </a:extLst>
          </p:cNvPr>
          <p:cNvGraphicFramePr>
            <a:graphicFrameLocks noGrp="1"/>
          </p:cNvGraphicFramePr>
          <p:nvPr/>
        </p:nvGraphicFramePr>
        <p:xfrm>
          <a:off x="1438275" y="3621090"/>
          <a:ext cx="1190625" cy="1149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46350"/>
                  </a:ext>
                </a:extLst>
              </a:tr>
            </a:tbl>
          </a:graphicData>
        </a:graphic>
      </p:graphicFrame>
      <p:graphicFrame>
        <p:nvGraphicFramePr>
          <p:cNvPr id="9" name="Таблица 3">
            <a:extLst>
              <a:ext uri="{FF2B5EF4-FFF2-40B4-BE49-F238E27FC236}">
                <a16:creationId xmlns:a16="http://schemas.microsoft.com/office/drawing/2014/main" id="{8C4B2D11-0B8B-44D2-92A4-6B6D1A773911}"/>
              </a:ext>
            </a:extLst>
          </p:cNvPr>
          <p:cNvGraphicFramePr>
            <a:graphicFrameLocks noGrp="1"/>
          </p:cNvGraphicFramePr>
          <p:nvPr/>
        </p:nvGraphicFramePr>
        <p:xfrm>
          <a:off x="5457825" y="1562102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10" name="Таблица 3">
            <a:extLst>
              <a:ext uri="{FF2B5EF4-FFF2-40B4-BE49-F238E27FC236}">
                <a16:creationId xmlns:a16="http://schemas.microsoft.com/office/drawing/2014/main" id="{F952E9D4-9761-4B6D-9A4E-5092FC36D2D7}"/>
              </a:ext>
            </a:extLst>
          </p:cNvPr>
          <p:cNvGraphicFramePr>
            <a:graphicFrameLocks noGrp="1"/>
          </p:cNvGraphicFramePr>
          <p:nvPr/>
        </p:nvGraphicFramePr>
        <p:xfrm>
          <a:off x="5457825" y="2566989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11" name="Таблица 3">
            <a:extLst>
              <a:ext uri="{FF2B5EF4-FFF2-40B4-BE49-F238E27FC236}">
                <a16:creationId xmlns:a16="http://schemas.microsoft.com/office/drawing/2014/main" id="{3C85BAC6-BA2D-4CAA-8B09-BDD32A66BDB6}"/>
              </a:ext>
            </a:extLst>
          </p:cNvPr>
          <p:cNvGraphicFramePr>
            <a:graphicFrameLocks noGrp="1"/>
          </p:cNvGraphicFramePr>
          <p:nvPr/>
        </p:nvGraphicFramePr>
        <p:xfrm>
          <a:off x="5457825" y="3621090"/>
          <a:ext cx="1190625" cy="1149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46350"/>
                  </a:ext>
                </a:extLst>
              </a:tr>
            </a:tbl>
          </a:graphicData>
        </a:graphic>
      </p:graphicFrame>
      <p:graphicFrame>
        <p:nvGraphicFramePr>
          <p:cNvPr id="4" name="Таблица 11">
            <a:extLst>
              <a:ext uri="{FF2B5EF4-FFF2-40B4-BE49-F238E27FC236}">
                <a16:creationId xmlns:a16="http://schemas.microsoft.com/office/drawing/2014/main" id="{8095F6D0-4EDA-427D-BB9A-F53AF918B2D2}"/>
              </a:ext>
            </a:extLst>
          </p:cNvPr>
          <p:cNvGraphicFramePr>
            <a:graphicFrameLocks noGrp="1"/>
          </p:cNvGraphicFramePr>
          <p:nvPr/>
        </p:nvGraphicFramePr>
        <p:xfrm>
          <a:off x="9553575" y="1562102"/>
          <a:ext cx="1190625" cy="4233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1285480102"/>
                    </a:ext>
                  </a:extLst>
                </a:gridCol>
              </a:tblGrid>
              <a:tr h="271485">
                <a:tc>
                  <a:txBody>
                    <a:bodyPr/>
                    <a:lstStyle/>
                    <a:p>
                      <a:endParaRPr lang="ru-RU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783393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29456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76403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248405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26584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84746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545813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17560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16206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391805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716127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26402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44731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0787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1F3B982-2A90-4E23-9BAB-1DC9A77E1EF3}"/>
              </a:ext>
            </a:extLst>
          </p:cNvPr>
          <p:cNvSpPr txBox="1"/>
          <p:nvPr/>
        </p:nvSpPr>
        <p:spPr>
          <a:xfrm>
            <a:off x="552688" y="1809751"/>
            <a:ext cx="76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 1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63B003-FE20-4877-86D1-CF5FBEFF7B80}"/>
              </a:ext>
            </a:extLst>
          </p:cNvPr>
          <p:cNvSpPr txBox="1"/>
          <p:nvPr/>
        </p:nvSpPr>
        <p:spPr>
          <a:xfrm>
            <a:off x="552688" y="2815748"/>
            <a:ext cx="76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 2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8CC1CF-3EE2-48E0-94D8-BDFDD7E389EE}"/>
              </a:ext>
            </a:extLst>
          </p:cNvPr>
          <p:cNvSpPr txBox="1"/>
          <p:nvPr/>
        </p:nvSpPr>
        <p:spPr>
          <a:xfrm>
            <a:off x="552688" y="3931998"/>
            <a:ext cx="76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 3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5BF80C-17DB-49A4-8988-7922094192B7}"/>
              </a:ext>
            </a:extLst>
          </p:cNvPr>
          <p:cNvSpPr txBox="1"/>
          <p:nvPr/>
        </p:nvSpPr>
        <p:spPr>
          <a:xfrm>
            <a:off x="4029399" y="2100947"/>
            <a:ext cx="1380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/>
              <a:t>Страничные</a:t>
            </a:r>
            <a:br>
              <a:rPr lang="ru-RU" dirty="0"/>
            </a:br>
            <a:r>
              <a:rPr lang="ru-RU" dirty="0"/>
              <a:t>таблицы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C10FE-FCD1-41C9-8AD6-93C910AF0F9E}"/>
              </a:ext>
            </a:extLst>
          </p:cNvPr>
          <p:cNvSpPr txBox="1"/>
          <p:nvPr/>
        </p:nvSpPr>
        <p:spPr>
          <a:xfrm>
            <a:off x="8138675" y="1606886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/>
              <a:t>Физическая</a:t>
            </a:r>
            <a:br>
              <a:rPr lang="ru-RU" dirty="0"/>
            </a:br>
            <a:r>
              <a:rPr lang="ru-RU" dirty="0"/>
              <a:t>память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BF491-FF2E-497E-BA8F-003B60E448C0}"/>
              </a:ext>
            </a:extLst>
          </p:cNvPr>
          <p:cNvSpPr txBox="1"/>
          <p:nvPr/>
        </p:nvSpPr>
        <p:spPr>
          <a:xfrm>
            <a:off x="1755914" y="1817175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VA1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97F4C6-D3C7-420F-A06E-054D0AAD7D14}"/>
              </a:ext>
            </a:extLst>
          </p:cNvPr>
          <p:cNvSpPr txBox="1"/>
          <p:nvPr/>
        </p:nvSpPr>
        <p:spPr>
          <a:xfrm>
            <a:off x="1755914" y="2815748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VA1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B984BA-E695-4630-9DF5-69A3D5A3FF62}"/>
              </a:ext>
            </a:extLst>
          </p:cNvPr>
          <p:cNvSpPr txBox="1"/>
          <p:nvPr/>
        </p:nvSpPr>
        <p:spPr>
          <a:xfrm>
            <a:off x="1755913" y="3869293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VA1</a:t>
            </a:r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6347765E-35CA-4B31-871E-DA1B1AC5D5DB}"/>
              </a:ext>
            </a:extLst>
          </p:cNvPr>
          <p:cNvCxnSpPr>
            <a:endCxn id="9" idx="1"/>
          </p:cNvCxnSpPr>
          <p:nvPr/>
        </p:nvCxnSpPr>
        <p:spPr>
          <a:xfrm>
            <a:off x="2628900" y="1993107"/>
            <a:ext cx="28289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CDC40EE7-2394-40A8-855E-ABBF5CB9F37A}"/>
              </a:ext>
            </a:extLst>
          </p:cNvPr>
          <p:cNvCxnSpPr/>
          <p:nvPr/>
        </p:nvCxnSpPr>
        <p:spPr>
          <a:xfrm>
            <a:off x="2628900" y="2997994"/>
            <a:ext cx="28289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DA86395-5D92-4432-B137-ABCB586DED74}"/>
              </a:ext>
            </a:extLst>
          </p:cNvPr>
          <p:cNvCxnSpPr/>
          <p:nvPr/>
        </p:nvCxnSpPr>
        <p:spPr>
          <a:xfrm>
            <a:off x="2628900" y="4075391"/>
            <a:ext cx="28289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732A57-6D96-46F3-BB01-27E7DD9341B0}"/>
              </a:ext>
            </a:extLst>
          </p:cNvPr>
          <p:cNvSpPr txBox="1"/>
          <p:nvPr/>
        </p:nvSpPr>
        <p:spPr>
          <a:xfrm>
            <a:off x="9553575" y="1805673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rgbClr val="C00000"/>
                </a:solidFill>
              </a:rPr>
              <a:t>Страницы</a:t>
            </a:r>
          </a:p>
          <a:p>
            <a:pPr algn="ctr"/>
            <a:r>
              <a:rPr lang="ru-RU" b="1" dirty="0">
                <a:solidFill>
                  <a:srgbClr val="C00000"/>
                </a:solidFill>
              </a:rPr>
              <a:t>ОС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D82C1A0-EE1E-41A5-BBB1-D87D59027606}"/>
              </a:ext>
            </a:extLst>
          </p:cNvPr>
          <p:cNvCxnSpPr>
            <a:cxnSpLocks/>
          </p:cNvCxnSpPr>
          <p:nvPr/>
        </p:nvCxnSpPr>
        <p:spPr>
          <a:xfrm>
            <a:off x="6648450" y="1702595"/>
            <a:ext cx="2905125" cy="1802605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0C7683A-715A-4BFA-9AF6-3B6F69203B70}"/>
              </a:ext>
            </a:extLst>
          </p:cNvPr>
          <p:cNvCxnSpPr>
            <a:cxnSpLocks/>
          </p:cNvCxnSpPr>
          <p:nvPr/>
        </p:nvCxnSpPr>
        <p:spPr>
          <a:xfrm>
            <a:off x="6638925" y="1986362"/>
            <a:ext cx="2907362" cy="213002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26302F84-5D4C-412A-9160-DD4064BFDB44}"/>
              </a:ext>
            </a:extLst>
          </p:cNvPr>
          <p:cNvCxnSpPr>
            <a:cxnSpLocks/>
          </p:cNvCxnSpPr>
          <p:nvPr/>
        </p:nvCxnSpPr>
        <p:spPr>
          <a:xfrm>
            <a:off x="6648450" y="2264851"/>
            <a:ext cx="2897837" cy="3056319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A45DE6-CAA5-4B0F-BE2E-41D50346E6C9}"/>
              </a:ext>
            </a:extLst>
          </p:cNvPr>
          <p:cNvCxnSpPr>
            <a:cxnSpLocks/>
          </p:cNvCxnSpPr>
          <p:nvPr/>
        </p:nvCxnSpPr>
        <p:spPr>
          <a:xfrm>
            <a:off x="6646213" y="2731465"/>
            <a:ext cx="2900074" cy="18511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C30A92C1-A19B-4B3F-B464-A7E0D5AAAFBF}"/>
              </a:ext>
            </a:extLst>
          </p:cNvPr>
          <p:cNvCxnSpPr>
            <a:cxnSpLocks/>
          </p:cNvCxnSpPr>
          <p:nvPr/>
        </p:nvCxnSpPr>
        <p:spPr>
          <a:xfrm>
            <a:off x="6646213" y="3010379"/>
            <a:ext cx="2898131" cy="144703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40FD7C6C-31AB-4757-8F25-BD09E479072A}"/>
              </a:ext>
            </a:extLst>
          </p:cNvPr>
          <p:cNvCxnSpPr>
            <a:cxnSpLocks/>
          </p:cNvCxnSpPr>
          <p:nvPr/>
        </p:nvCxnSpPr>
        <p:spPr>
          <a:xfrm>
            <a:off x="6653213" y="3272239"/>
            <a:ext cx="2907650" cy="54031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92178698-7C39-4A26-BDD2-A404754063A5}"/>
              </a:ext>
            </a:extLst>
          </p:cNvPr>
          <p:cNvCxnSpPr>
            <a:cxnSpLocks/>
          </p:cNvCxnSpPr>
          <p:nvPr/>
        </p:nvCxnSpPr>
        <p:spPr>
          <a:xfrm>
            <a:off x="6648450" y="3754093"/>
            <a:ext cx="2895894" cy="101634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07238120-22B0-4B37-B8D2-586174C379C5}"/>
              </a:ext>
            </a:extLst>
          </p:cNvPr>
          <p:cNvCxnSpPr>
            <a:cxnSpLocks/>
          </p:cNvCxnSpPr>
          <p:nvPr/>
        </p:nvCxnSpPr>
        <p:spPr>
          <a:xfrm flipV="1">
            <a:off x="6659091" y="3194393"/>
            <a:ext cx="2901772" cy="86410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141B87D3-7847-4F41-805B-120D43ED50EE}"/>
              </a:ext>
            </a:extLst>
          </p:cNvPr>
          <p:cNvCxnSpPr>
            <a:cxnSpLocks/>
          </p:cNvCxnSpPr>
          <p:nvPr/>
        </p:nvCxnSpPr>
        <p:spPr>
          <a:xfrm>
            <a:off x="6638925" y="4342925"/>
            <a:ext cx="2912707" cy="70300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3E07E555-9B8D-46DB-96BC-93D1A5B89A6A}"/>
              </a:ext>
            </a:extLst>
          </p:cNvPr>
          <p:cNvCxnSpPr>
            <a:cxnSpLocks/>
          </p:cNvCxnSpPr>
          <p:nvPr/>
        </p:nvCxnSpPr>
        <p:spPr>
          <a:xfrm>
            <a:off x="6636982" y="4612177"/>
            <a:ext cx="2895894" cy="101634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96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8658D4-21BD-4D9F-B9D0-181DC2A46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202413" y="1448971"/>
            <a:ext cx="3787174" cy="515890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40CB406-F71F-4A4D-AD30-A7B947010AF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Метод граничных регистров</a:t>
            </a:r>
          </a:p>
        </p:txBody>
      </p:sp>
    </p:spTree>
    <p:extLst>
      <p:ext uri="{BB962C8B-B14F-4D97-AF65-F5344CB8AC3E}">
        <p14:creationId xmlns:p14="http://schemas.microsoft.com/office/powerpoint/2010/main" val="20231517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337F5B4-5FE2-495F-8ACE-438B709F5C0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BD9DAAB-6A68-4B82-97F4-40EA62F4865A}"/>
              </a:ext>
            </a:extLst>
          </p:cNvPr>
          <p:cNvSpPr txBox="1">
            <a:spLocks/>
          </p:cNvSpPr>
          <p:nvPr/>
        </p:nvSpPr>
        <p:spPr>
          <a:xfrm>
            <a:off x="838200" y="1809750"/>
            <a:ext cx="10515600" cy="43672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Выгода использования виртуальной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Защита и приватность: изолированное адресное пространство для процессов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организация позволяет использовать основную память как кэш для внешней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Сегментация: адресное пространство каждого процесса представляется непрерывным сегментом в физической памяти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 в реализации за счет использования граничных регистров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Имеет проблемы фрагментации памяти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организация: каждый процесс использует адресное пространство реализованное в многоуровневой таблице. Страничная таблица отображает виртуальные адреса на физические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Отсутствует фрагментация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Страницы могут храниться в основной или внешней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Требует обращения к страничной таблице при каждом обращении к памяти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делает страничную организацию более эффективной</a:t>
            </a:r>
          </a:p>
        </p:txBody>
      </p:sp>
    </p:spTree>
    <p:extLst>
      <p:ext uri="{BB962C8B-B14F-4D97-AF65-F5344CB8AC3E}">
        <p14:creationId xmlns:p14="http://schemas.microsoft.com/office/powerpoint/2010/main" val="135626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 i7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8C0D2F-8118-4B8D-A828-19EFF2EDC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447" y="1544054"/>
            <a:ext cx="4586521" cy="509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65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Картинки по запросу микросхема памят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029" y="2036530"/>
            <a:ext cx="1880869" cy="107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Картинки по запросу дис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816" y="3470154"/>
            <a:ext cx="1681213" cy="112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Картинки по запросу жесткий дис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6" b="9860"/>
          <a:stretch/>
        </p:blipFill>
        <p:spPr bwMode="auto">
          <a:xfrm>
            <a:off x="3585073" y="4989734"/>
            <a:ext cx="1262697" cy="102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12F12E-FA3B-4419-8170-C177B871654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Технология изготовления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789382D-151A-4DAA-9AA9-A6E164356F57}"/>
              </a:ext>
            </a:extLst>
          </p:cNvPr>
          <p:cNvSpPr txBox="1">
            <a:spLocks/>
          </p:cNvSpPr>
          <p:nvPr/>
        </p:nvSpPr>
        <p:spPr>
          <a:xfrm>
            <a:off x="1289784" y="2239094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Полупроводниковая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Оптическая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Магнитная</a:t>
            </a:r>
          </a:p>
        </p:txBody>
      </p:sp>
    </p:spTree>
    <p:extLst>
      <p:ext uri="{BB962C8B-B14F-4D97-AF65-F5344CB8AC3E}">
        <p14:creationId xmlns:p14="http://schemas.microsoft.com/office/powerpoint/2010/main" val="388233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CD25B-3F5F-4BDC-ABF8-5635428CC18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Физические особенности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CBF5BBB-6AD4-40FE-B0D8-05B37521F7FE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Энергонезависимость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Потребляемая энергия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Плотность интеграции компонентов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Допустимая температура окружающей среды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Допустимая влажность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Тип корпуса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т.д.</a:t>
            </a:r>
          </a:p>
        </p:txBody>
      </p:sp>
    </p:spTree>
    <p:extLst>
      <p:ext uri="{BB962C8B-B14F-4D97-AF65-F5344CB8AC3E}">
        <p14:creationId xmlns:p14="http://schemas.microsoft.com/office/powerpoint/2010/main" val="364998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4507</TotalTime>
  <Words>1558</Words>
  <Application>Microsoft Office PowerPoint</Application>
  <PresentationFormat>Широкоэкранный</PresentationFormat>
  <Paragraphs>318</Paragraphs>
  <Slides>75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75</vt:i4>
      </vt:variant>
    </vt:vector>
  </HeadingPairs>
  <TitlesOfParts>
    <vt:vector size="83" baseType="lpstr">
      <vt:lpstr>HelveticaNeue LT CYR 57 Cond</vt:lpstr>
      <vt:lpstr>Menlo</vt:lpstr>
      <vt:lpstr>Calibri</vt:lpstr>
      <vt:lpstr>Arial</vt:lpstr>
      <vt:lpstr>Cambria Math</vt:lpstr>
      <vt:lpstr>Cormorant</vt:lpstr>
      <vt:lpstr>Calibri Light</vt:lpstr>
      <vt:lpstr>Тема Office</vt:lpstr>
      <vt:lpstr>Архитектуры процессорных систем</vt:lpstr>
      <vt:lpstr>План лекции</vt:lpstr>
      <vt:lpstr>Система памяти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</dc:title>
  <dc:creator>Михаил Попов</dc:creator>
  <cp:lastModifiedBy>Андрей Солодовников</cp:lastModifiedBy>
  <cp:revision>9</cp:revision>
  <dcterms:created xsi:type="dcterms:W3CDTF">2019-10-29T03:27:57Z</dcterms:created>
  <dcterms:modified xsi:type="dcterms:W3CDTF">2024-03-07T12:25:38Z</dcterms:modified>
</cp:coreProperties>
</file>